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03" r:id="rId3"/>
    <p:sldId id="324" r:id="rId4"/>
    <p:sldId id="304" r:id="rId5"/>
    <p:sldId id="312" r:id="rId6"/>
    <p:sldId id="305" r:id="rId7"/>
    <p:sldId id="306" r:id="rId8"/>
    <p:sldId id="307" r:id="rId9"/>
    <p:sldId id="320" r:id="rId10"/>
    <p:sldId id="323" r:id="rId11"/>
    <p:sldId id="321" r:id="rId12"/>
    <p:sldId id="308" r:id="rId13"/>
    <p:sldId id="309" r:id="rId14"/>
    <p:sldId id="310" r:id="rId15"/>
    <p:sldId id="280" r:id="rId16"/>
    <p:sldId id="281" r:id="rId17"/>
    <p:sldId id="282" r:id="rId18"/>
    <p:sldId id="283" r:id="rId19"/>
    <p:sldId id="284" r:id="rId20"/>
    <p:sldId id="285" r:id="rId21"/>
    <p:sldId id="286" r:id="rId22"/>
    <p:sldId id="287" r:id="rId23"/>
    <p:sldId id="288" r:id="rId24"/>
    <p:sldId id="313" r:id="rId25"/>
    <p:sldId id="314" r:id="rId26"/>
    <p:sldId id="316" r:id="rId27"/>
    <p:sldId id="317" r:id="rId28"/>
    <p:sldId id="318" r:id="rId29"/>
    <p:sldId id="319" r:id="rId30"/>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76693" autoAdjust="0"/>
  </p:normalViewPr>
  <p:slideViewPr>
    <p:cSldViewPr>
      <p:cViewPr varScale="1">
        <p:scale>
          <a:sx n="66" d="100"/>
          <a:sy n="66" d="100"/>
        </p:scale>
        <p:origin x="1930" y="43"/>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31EDB41-2D86-FC4D-B954-C1D31735AA0C}" type="datetimeFigureOut">
              <a:rPr lang="en-US" smtClean="0"/>
              <a:t>11/16/2020</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8601DFB-9F0F-F24E-9DE5-2AAE17E8E0A5}" type="slidenum">
              <a:rPr lang="en-US" smtClean="0"/>
              <a:t>‹#›</a:t>
            </a:fld>
            <a:endParaRPr lang="en-US"/>
          </a:p>
        </p:txBody>
      </p:sp>
    </p:spTree>
    <p:extLst>
      <p:ext uri="{BB962C8B-B14F-4D97-AF65-F5344CB8AC3E}">
        <p14:creationId xmlns:p14="http://schemas.microsoft.com/office/powerpoint/2010/main" val="29997296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many-to-many (M:N) relationship is not supported directly in the relational environment.</a:t>
            </a:r>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2</a:t>
            </a:fld>
            <a:endParaRPr lang="en-US"/>
          </a:p>
        </p:txBody>
      </p:sp>
    </p:spTree>
    <p:extLst>
      <p:ext uri="{BB962C8B-B14F-4D97-AF65-F5344CB8AC3E}">
        <p14:creationId xmlns:p14="http://schemas.microsoft.com/office/powerpoint/2010/main" val="3424600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11</a:t>
            </a:fld>
            <a:endParaRPr lang="en-US"/>
          </a:p>
        </p:txBody>
      </p:sp>
    </p:spTree>
    <p:extLst>
      <p:ext uri="{BB962C8B-B14F-4D97-AF65-F5344CB8AC3E}">
        <p14:creationId xmlns:p14="http://schemas.microsoft.com/office/powerpoint/2010/main" val="129428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12</a:t>
            </a:fld>
            <a:endParaRPr lang="en-US"/>
          </a:p>
        </p:txBody>
      </p:sp>
    </p:spTree>
    <p:extLst>
      <p:ext uri="{BB962C8B-B14F-4D97-AF65-F5344CB8AC3E}">
        <p14:creationId xmlns:p14="http://schemas.microsoft.com/office/powerpoint/2010/main" val="3389837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8601DFB-9F0F-F24E-9DE5-2AAE17E8E0A5}" type="slidenum">
              <a:rPr lang="en-US" smtClean="0"/>
              <a:t>13</a:t>
            </a:fld>
            <a:endParaRPr lang="en-US"/>
          </a:p>
        </p:txBody>
      </p:sp>
    </p:spTree>
    <p:extLst>
      <p:ext uri="{BB962C8B-B14F-4D97-AF65-F5344CB8AC3E}">
        <p14:creationId xmlns:p14="http://schemas.microsoft.com/office/powerpoint/2010/main" val="2869247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01DFB-9F0F-F24E-9DE5-2AAE17E8E0A5}" type="slidenum">
              <a:rPr lang="en-US" smtClean="0"/>
              <a:t>14</a:t>
            </a:fld>
            <a:endParaRPr lang="en-US"/>
          </a:p>
        </p:txBody>
      </p:sp>
    </p:spTree>
    <p:extLst>
      <p:ext uri="{BB962C8B-B14F-4D97-AF65-F5344CB8AC3E}">
        <p14:creationId xmlns:p14="http://schemas.microsoft.com/office/powerpoint/2010/main" val="3388349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15</a:t>
            </a:fld>
            <a:endParaRPr lang="en-US"/>
          </a:p>
        </p:txBody>
      </p:sp>
    </p:spTree>
    <p:extLst>
      <p:ext uri="{BB962C8B-B14F-4D97-AF65-F5344CB8AC3E}">
        <p14:creationId xmlns:p14="http://schemas.microsoft.com/office/powerpoint/2010/main" val="2864069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also known as RESTRICT, is referred to as a unary operator because it only uses one table as input. SELECT can be used to list all of the rows, or it can yield only rows that match a specified criterion.</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601DFB-9F0F-F24E-9DE5-2AAE17E8E0A5}" type="slidenum">
              <a:rPr lang="en-US" smtClean="0"/>
              <a:t>16</a:t>
            </a:fld>
            <a:endParaRPr lang="en-US"/>
          </a:p>
        </p:txBody>
      </p:sp>
    </p:spTree>
    <p:extLst>
      <p:ext uri="{BB962C8B-B14F-4D97-AF65-F5344CB8AC3E}">
        <p14:creationId xmlns:p14="http://schemas.microsoft.com/office/powerpoint/2010/main" val="2118746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PROJECT yields all values for selected attributes. It is also a unary operator, accepting only one table as input. PROJECT will return only the attributes requested, in the order in which they are requested.</a:t>
            </a:r>
          </a:p>
        </p:txBody>
      </p:sp>
      <p:sp>
        <p:nvSpPr>
          <p:cNvPr id="4" name="Slide Number Placeholder 3"/>
          <p:cNvSpPr>
            <a:spLocks noGrp="1"/>
          </p:cNvSpPr>
          <p:nvPr>
            <p:ph type="sldNum" sz="quarter" idx="10"/>
          </p:nvPr>
        </p:nvSpPr>
        <p:spPr/>
        <p:txBody>
          <a:bodyPr/>
          <a:lstStyle/>
          <a:p>
            <a:fld id="{58601DFB-9F0F-F24E-9DE5-2AAE17E8E0A5}" type="slidenum">
              <a:rPr lang="en-US" smtClean="0"/>
              <a:t>17</a:t>
            </a:fld>
            <a:endParaRPr lang="en-US"/>
          </a:p>
        </p:txBody>
      </p:sp>
    </p:spTree>
    <p:extLst>
      <p:ext uri="{BB962C8B-B14F-4D97-AF65-F5344CB8AC3E}">
        <p14:creationId xmlns:p14="http://schemas.microsoft.com/office/powerpoint/2010/main" val="2110604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UNION combines all rows from two tables, excluding duplicate rows. To be used in the UNION, the tables must have the same attribute characteristics; in other words, the columns and domains must be compatible.</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601DFB-9F0F-F24E-9DE5-2AAE17E8E0A5}" type="slidenum">
              <a:rPr lang="en-US" smtClean="0"/>
              <a:t>18</a:t>
            </a:fld>
            <a:endParaRPr lang="en-US"/>
          </a:p>
        </p:txBody>
      </p:sp>
    </p:spTree>
    <p:extLst>
      <p:ext uri="{BB962C8B-B14F-4D97-AF65-F5344CB8AC3E}">
        <p14:creationId xmlns:p14="http://schemas.microsoft.com/office/powerpoint/2010/main" val="1209935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INTERSECT yields only the rows that appear in both tables. As with UNION, the tables must be union-compatible to yield valid results</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601DFB-9F0F-F24E-9DE5-2AAE17E8E0A5}" type="slidenum">
              <a:rPr lang="en-US" smtClean="0"/>
              <a:t>19</a:t>
            </a:fld>
            <a:endParaRPr lang="en-US"/>
          </a:p>
        </p:txBody>
      </p:sp>
    </p:spTree>
    <p:extLst>
      <p:ext uri="{BB962C8B-B14F-4D97-AF65-F5344CB8AC3E}">
        <p14:creationId xmlns:p14="http://schemas.microsoft.com/office/powerpoint/2010/main" val="3982967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DIFFERENCE yields all rows in one table that are not found in the other table; that is, it subtracts one table from the other. As with UNION, the tables must be union-compatible to yield valid results. Note that subtracting the first table from the second table is not the same as</a:t>
            </a:r>
            <a:r>
              <a:rPr lang="zh-CN" alt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subtracting the second table from the first table.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601DFB-9F0F-F24E-9DE5-2AAE17E8E0A5}" type="slidenum">
              <a:rPr lang="en-US" smtClean="0"/>
              <a:t>20</a:t>
            </a:fld>
            <a:endParaRPr lang="en-US"/>
          </a:p>
        </p:txBody>
      </p:sp>
    </p:spTree>
    <p:extLst>
      <p:ext uri="{BB962C8B-B14F-4D97-AF65-F5344CB8AC3E}">
        <p14:creationId xmlns:p14="http://schemas.microsoft.com/office/powerpoint/2010/main" val="1748268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01DFB-9F0F-F24E-9DE5-2AAE17E8E0A5}" type="slidenum">
              <a:rPr lang="en-US" smtClean="0"/>
              <a:t>3</a:t>
            </a:fld>
            <a:endParaRPr lang="en-US"/>
          </a:p>
        </p:txBody>
      </p:sp>
    </p:spTree>
    <p:extLst>
      <p:ext uri="{BB962C8B-B14F-4D97-AF65-F5344CB8AC3E}">
        <p14:creationId xmlns:p14="http://schemas.microsoft.com/office/powerpoint/2010/main" val="4124530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PRODUCT yields all possible pairs of rows from two tables—also known as the Cartesian product. Therefore, if one table has six rows and the other table has three rows, the PRODUCT yields a list composed of 6*3=18 rows.</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601DFB-9F0F-F24E-9DE5-2AAE17E8E0A5}" type="slidenum">
              <a:rPr lang="en-US" smtClean="0"/>
              <a:t>21</a:t>
            </a:fld>
            <a:endParaRPr lang="en-US"/>
          </a:p>
        </p:txBody>
      </p:sp>
    </p:spTree>
    <p:extLst>
      <p:ext uri="{BB962C8B-B14F-4D97-AF65-F5344CB8AC3E}">
        <p14:creationId xmlns:p14="http://schemas.microsoft.com/office/powerpoint/2010/main" val="41579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DIVIDE operation uses one 2-column table as the dividend and one single-column table as the divisor. The output of the DIVIDE operation is a single column that contains all values from the second column of the dividend (LOC) that are associated with every row in the divisor.</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601DFB-9F0F-F24E-9DE5-2AAE17E8E0A5}" type="slidenum">
              <a:rPr lang="en-US" smtClean="0"/>
              <a:t>22</a:t>
            </a:fld>
            <a:endParaRPr lang="en-US"/>
          </a:p>
        </p:txBody>
      </p:sp>
    </p:spTree>
    <p:extLst>
      <p:ext uri="{BB962C8B-B14F-4D97-AF65-F5344CB8AC3E}">
        <p14:creationId xmlns:p14="http://schemas.microsoft.com/office/powerpoint/2010/main" val="263146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 natural join links tables by selecting only the rows with common values in their common attribute(s). The final outcome of a natural join yields a table that does not include unmatched pairs and provides only the copies of the matches.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An equijoin links tables on the basis of an equality condition that compares specified columns of each table. </a:t>
            </a:r>
            <a:r>
              <a:rPr lang="en-US" sz="1200" b="0" i="0" u="sng" strike="noStrike" kern="1200" baseline="0" dirty="0">
                <a:solidFill>
                  <a:schemeClr val="tx1"/>
                </a:solidFill>
                <a:latin typeface="+mn-lt"/>
                <a:ea typeface="+mn-ea"/>
                <a:cs typeface="+mn-cs"/>
              </a:rPr>
              <a:t>The outcome of the equijoin does not eliminate duplicate column</a:t>
            </a:r>
            <a:r>
              <a:rPr lang="en-US" altLang="zh-CN" sz="1200" b="0" i="0" u="sng" strike="noStrike" kern="1200" baseline="0" dirty="0">
                <a:solidFill>
                  <a:schemeClr val="tx1"/>
                </a:solidFill>
                <a:latin typeface="+mn-lt"/>
                <a:ea typeface="+mn-ea"/>
                <a:cs typeface="+mn-cs"/>
              </a:rPr>
              <a: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labels </a:t>
            </a:r>
            <a:r>
              <a:rPr lang="en-US" altLang="zh-CN" dirty="0"/>
              <a:t>‘left’</a:t>
            </a:r>
            <a:r>
              <a:rPr lang="zh-CN" altLang="en-US" dirty="0"/>
              <a:t> </a:t>
            </a:r>
            <a:r>
              <a:rPr lang="en-US" altLang="zh-CN" dirty="0"/>
              <a:t>and</a:t>
            </a:r>
            <a:r>
              <a:rPr lang="zh-CN" altLang="en-US" dirty="0"/>
              <a:t> </a:t>
            </a:r>
            <a:r>
              <a:rPr lang="en-US" altLang="zh-CN" dirty="0"/>
              <a:t>‘right’</a:t>
            </a:r>
            <a:r>
              <a:rPr lang="zh-CN" altLang="en-US" dirty="0"/>
              <a:t> </a:t>
            </a:r>
            <a:r>
              <a:rPr lang="en-US" dirty="0"/>
              <a:t>refer to the order in which the tables are listed in the SQL command.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23</a:t>
            </a:fld>
            <a:endParaRPr lang="en-US"/>
          </a:p>
        </p:txBody>
      </p:sp>
    </p:spTree>
    <p:extLst>
      <p:ext uri="{BB962C8B-B14F-4D97-AF65-F5344CB8AC3E}">
        <p14:creationId xmlns:p14="http://schemas.microsoft.com/office/powerpoint/2010/main" val="550237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24</a:t>
            </a:fld>
            <a:endParaRPr lang="en-US"/>
          </a:p>
        </p:txBody>
      </p:sp>
    </p:spTree>
    <p:extLst>
      <p:ext uri="{BB962C8B-B14F-4D97-AF65-F5344CB8AC3E}">
        <p14:creationId xmlns:p14="http://schemas.microsoft.com/office/powerpoint/2010/main" val="1885017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join links tables by selecting only the rows with common values in their common attribute(s). A natural join is the result of a three-stage process:</a:t>
            </a:r>
          </a:p>
          <a:p>
            <a:r>
              <a:rPr lang="en-US" dirty="0"/>
              <a:t>First, a PRODUCT of the tables is created, yielding the results shown in Figure 3.11.</a:t>
            </a:r>
          </a:p>
        </p:txBody>
      </p:sp>
      <p:sp>
        <p:nvSpPr>
          <p:cNvPr id="4" name="Slide Number Placeholder 3"/>
          <p:cNvSpPr>
            <a:spLocks noGrp="1"/>
          </p:cNvSpPr>
          <p:nvPr>
            <p:ph type="sldNum" sz="quarter" idx="10"/>
          </p:nvPr>
        </p:nvSpPr>
        <p:spPr/>
        <p:txBody>
          <a:bodyPr/>
          <a:lstStyle/>
          <a:p>
            <a:fld id="{58601DFB-9F0F-F24E-9DE5-2AAE17E8E0A5}" type="slidenum">
              <a:rPr lang="en-US" smtClean="0"/>
              <a:t>25</a:t>
            </a:fld>
            <a:endParaRPr lang="en-US"/>
          </a:p>
        </p:txBody>
      </p:sp>
    </p:spTree>
    <p:extLst>
      <p:ext uri="{BB962C8B-B14F-4D97-AF65-F5344CB8AC3E}">
        <p14:creationId xmlns:p14="http://schemas.microsoft.com/office/powerpoint/2010/main" val="816058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 SELECT is performed on the output of Step 1 to yield only the rows for which the AGENT_CODE values are equal. The common columns are referred to as the join columns. Step b yields the results shown in Figure 3.12.</a:t>
            </a:r>
          </a:p>
          <a:p>
            <a:r>
              <a:rPr lang="en-US" dirty="0"/>
              <a:t>This is equijoin with duplicated columns.</a:t>
            </a:r>
          </a:p>
        </p:txBody>
      </p:sp>
      <p:sp>
        <p:nvSpPr>
          <p:cNvPr id="4" name="Slide Number Placeholder 3"/>
          <p:cNvSpPr>
            <a:spLocks noGrp="1"/>
          </p:cNvSpPr>
          <p:nvPr>
            <p:ph type="sldNum" sz="quarter" idx="10"/>
          </p:nvPr>
        </p:nvSpPr>
        <p:spPr/>
        <p:txBody>
          <a:bodyPr/>
          <a:lstStyle/>
          <a:p>
            <a:fld id="{58601DFB-9F0F-F24E-9DE5-2AAE17E8E0A5}" type="slidenum">
              <a:rPr lang="en-US" smtClean="0"/>
              <a:t>26</a:t>
            </a:fld>
            <a:endParaRPr lang="en-US"/>
          </a:p>
        </p:txBody>
      </p:sp>
    </p:spTree>
    <p:extLst>
      <p:ext uri="{BB962C8B-B14F-4D97-AF65-F5344CB8AC3E}">
        <p14:creationId xmlns:p14="http://schemas.microsoft.com/office/powerpoint/2010/main" val="1616820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Finally,</a:t>
            </a:r>
            <a:r>
              <a:rPr lang="zh-CN" altLang="en-US" dirty="0"/>
              <a:t> </a:t>
            </a:r>
            <a:r>
              <a:rPr lang="en-US" dirty="0"/>
              <a:t>A PROJECT is performed on the results of Step 2 to yield a single copy of each attribute, thereby eliminating duplicate columns. Step 3 yields the output shown in Figure 3.13.</a:t>
            </a:r>
          </a:p>
          <a:p>
            <a:endParaRPr lang="en-US" dirty="0"/>
          </a:p>
          <a:p>
            <a:r>
              <a:rPr lang="en-US" dirty="0"/>
              <a:t>Another form of join, known as an equijoin, links tables on the basis of an equality condition that compares specified columns of each table. </a:t>
            </a:r>
            <a:r>
              <a:rPr lang="en-US" u="sng" dirty="0"/>
              <a:t>The outcome of the equijoin does not eliminate duplicate columns</a:t>
            </a:r>
            <a:r>
              <a:rPr lang="en-US" dirty="0"/>
              <a:t>. In fact, the result of an equijoin looks just like the outcome shown in Figure 3.12 for Step 2 of a natural join</a:t>
            </a:r>
            <a:r>
              <a:rPr lang="en-US" altLang="zh-CN" dirty="0"/>
              <a:t>.</a:t>
            </a:r>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27</a:t>
            </a:fld>
            <a:endParaRPr lang="en-US"/>
          </a:p>
        </p:txBody>
      </p:sp>
    </p:spTree>
    <p:extLst>
      <p:ext uri="{BB962C8B-B14F-4D97-AF65-F5344CB8AC3E}">
        <p14:creationId xmlns:p14="http://schemas.microsoft.com/office/powerpoint/2010/main" val="1222455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left outer join yields all of the rows in the CUSTOMER table, including those that do not have a matching value in the AGENT table. An example of such a join is shown in Figure 3.14.</a:t>
            </a:r>
          </a:p>
        </p:txBody>
      </p:sp>
      <p:sp>
        <p:nvSpPr>
          <p:cNvPr id="4" name="Slide Number Placeholder 3"/>
          <p:cNvSpPr>
            <a:spLocks noGrp="1"/>
          </p:cNvSpPr>
          <p:nvPr>
            <p:ph type="sldNum" sz="quarter" idx="10"/>
          </p:nvPr>
        </p:nvSpPr>
        <p:spPr/>
        <p:txBody>
          <a:bodyPr/>
          <a:lstStyle/>
          <a:p>
            <a:fld id="{58601DFB-9F0F-F24E-9DE5-2AAE17E8E0A5}" type="slidenum">
              <a:rPr lang="en-US" smtClean="0"/>
              <a:t>28</a:t>
            </a:fld>
            <a:endParaRPr lang="en-US"/>
          </a:p>
        </p:txBody>
      </p:sp>
    </p:spTree>
    <p:extLst>
      <p:ext uri="{BB962C8B-B14F-4D97-AF65-F5344CB8AC3E}">
        <p14:creationId xmlns:p14="http://schemas.microsoft.com/office/powerpoint/2010/main" val="895784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right outer join yields all of the rows in the AGENT table, including those that do not have matching values in the CUSTOMER table. An example of such a join is shown in Figure 3.15.</a:t>
            </a:r>
          </a:p>
          <a:p>
            <a:endParaRPr lang="en-US" dirty="0"/>
          </a:p>
          <a:p>
            <a:r>
              <a:rPr lang="en-US" dirty="0"/>
              <a:t>Outer joins are especially useful when you are trying to determine what values in related tables cause referential integrity problems. Such problems are created when foreign key values do not match the primary key values in the related table(s). </a:t>
            </a:r>
          </a:p>
        </p:txBody>
      </p:sp>
      <p:sp>
        <p:nvSpPr>
          <p:cNvPr id="4" name="Slide Number Placeholder 3"/>
          <p:cNvSpPr>
            <a:spLocks noGrp="1"/>
          </p:cNvSpPr>
          <p:nvPr>
            <p:ph type="sldNum" sz="quarter" idx="10"/>
          </p:nvPr>
        </p:nvSpPr>
        <p:spPr/>
        <p:txBody>
          <a:bodyPr/>
          <a:lstStyle/>
          <a:p>
            <a:fld id="{58601DFB-9F0F-F24E-9DE5-2AAE17E8E0A5}" type="slidenum">
              <a:rPr lang="en-US" smtClean="0"/>
              <a:t>29</a:t>
            </a:fld>
            <a:endParaRPr lang="en-US"/>
          </a:p>
        </p:txBody>
      </p:sp>
    </p:spTree>
    <p:extLst>
      <p:ext uri="{BB962C8B-B14F-4D97-AF65-F5344CB8AC3E}">
        <p14:creationId xmlns:p14="http://schemas.microsoft.com/office/powerpoint/2010/main" val="47653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Tables are related to each other through the sharing of a common attribute.</a:t>
            </a:r>
            <a:endParaRPr lang="en-US"/>
          </a:p>
        </p:txBody>
      </p:sp>
      <p:sp>
        <p:nvSpPr>
          <p:cNvPr id="4" name="Slide Number Placeholder 3"/>
          <p:cNvSpPr>
            <a:spLocks noGrp="1"/>
          </p:cNvSpPr>
          <p:nvPr>
            <p:ph type="sldNum" sz="quarter" idx="5"/>
          </p:nvPr>
        </p:nvSpPr>
        <p:spPr/>
        <p:txBody>
          <a:bodyPr/>
          <a:lstStyle/>
          <a:p>
            <a:fld id="{58601DFB-9F0F-F24E-9DE5-2AAE17E8E0A5}" type="slidenum">
              <a:rPr lang="en-US" smtClean="0"/>
              <a:t>4</a:t>
            </a:fld>
            <a:endParaRPr lang="en-US"/>
          </a:p>
        </p:txBody>
      </p:sp>
    </p:spTree>
    <p:extLst>
      <p:ext uri="{BB962C8B-B14F-4D97-AF65-F5344CB8AC3E}">
        <p14:creationId xmlns:p14="http://schemas.microsoft.com/office/powerpoint/2010/main" val="553281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professor can chair only one department, and one department can have only one department chair. </a:t>
            </a:r>
          </a:p>
        </p:txBody>
      </p:sp>
      <p:sp>
        <p:nvSpPr>
          <p:cNvPr id="4" name="Slide Number Placeholder 3"/>
          <p:cNvSpPr>
            <a:spLocks noGrp="1"/>
          </p:cNvSpPr>
          <p:nvPr>
            <p:ph type="sldNum" sz="quarter" idx="10"/>
          </p:nvPr>
        </p:nvSpPr>
        <p:spPr/>
        <p:txBody>
          <a:bodyPr/>
          <a:lstStyle/>
          <a:p>
            <a:fld id="{58601DFB-9F0F-F24E-9DE5-2AAE17E8E0A5}" type="slidenum">
              <a:rPr lang="en-US" smtClean="0"/>
              <a:t>5</a:t>
            </a:fld>
            <a:endParaRPr lang="en-US"/>
          </a:p>
        </p:txBody>
      </p:sp>
    </p:spTree>
    <p:extLst>
      <p:ext uri="{BB962C8B-B14F-4D97-AF65-F5344CB8AC3E}">
        <p14:creationId xmlns:p14="http://schemas.microsoft.com/office/powerpoint/2010/main" val="142799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1:1 “PROFESSOR chairs DEPARTMENT” relationship is implemented by having the EMP_NUM foreign key in the DEPARTMENT table. </a:t>
            </a:r>
          </a:p>
        </p:txBody>
      </p:sp>
      <p:sp>
        <p:nvSpPr>
          <p:cNvPr id="4" name="Slide Number Placeholder 3"/>
          <p:cNvSpPr>
            <a:spLocks noGrp="1"/>
          </p:cNvSpPr>
          <p:nvPr>
            <p:ph type="sldNum" sz="quarter" idx="10"/>
          </p:nvPr>
        </p:nvSpPr>
        <p:spPr/>
        <p:txBody>
          <a:bodyPr/>
          <a:lstStyle/>
          <a:p>
            <a:fld id="{58601DFB-9F0F-F24E-9DE5-2AAE17E8E0A5}" type="slidenum">
              <a:rPr lang="en-US" smtClean="0"/>
              <a:t>6</a:t>
            </a:fld>
            <a:endParaRPr lang="en-US"/>
          </a:p>
        </p:txBody>
      </p:sp>
    </p:spTree>
    <p:extLst>
      <p:ext uri="{BB962C8B-B14F-4D97-AF65-F5344CB8AC3E}">
        <p14:creationId xmlns:p14="http://schemas.microsoft.com/office/powerpoint/2010/main" val="210434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7</a:t>
            </a:fld>
            <a:endParaRPr lang="en-US"/>
          </a:p>
        </p:txBody>
      </p:sp>
    </p:spTree>
    <p:extLst>
      <p:ext uri="{BB962C8B-B14F-4D97-AF65-F5344CB8AC3E}">
        <p14:creationId xmlns:p14="http://schemas.microsoft.com/office/powerpoint/2010/main" val="421028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this example, the ENROLL table’s primary key is the combination of its foreign keys CLASS_CODE and STU_NUM. </a:t>
            </a:r>
            <a:r>
              <a:rPr lang="en-US" altLang="zh-CN" sz="12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However, the designer could have decided to create a single-attribute new primary key such as ENROLL_LINE, using a different line value to identify each ENROLL table row uniquely. </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Because the ENROLL table links two tables, STUDENT and CLASS, it is also called a linking table. In other words, a linking table is the implementation of a composite entity.</a:t>
            </a:r>
          </a:p>
        </p:txBody>
      </p:sp>
      <p:sp>
        <p:nvSpPr>
          <p:cNvPr id="4" name="Slide Number Placeholder 3"/>
          <p:cNvSpPr>
            <a:spLocks noGrp="1"/>
          </p:cNvSpPr>
          <p:nvPr>
            <p:ph type="sldNum" sz="quarter" idx="10"/>
          </p:nvPr>
        </p:nvSpPr>
        <p:spPr/>
        <p:txBody>
          <a:bodyPr/>
          <a:lstStyle/>
          <a:p>
            <a:fld id="{58601DFB-9F0F-F24E-9DE5-2AAE17E8E0A5}" type="slidenum">
              <a:rPr lang="en-US" smtClean="0"/>
              <a:t>8</a:t>
            </a:fld>
            <a:endParaRPr lang="en-US"/>
          </a:p>
        </p:txBody>
      </p:sp>
    </p:spTree>
    <p:extLst>
      <p:ext uri="{BB962C8B-B14F-4D97-AF65-F5344CB8AC3E}">
        <p14:creationId xmlns:p14="http://schemas.microsoft.com/office/powerpoint/2010/main" val="421028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9</a:t>
            </a:fld>
            <a:endParaRPr lang="en-US"/>
          </a:p>
        </p:txBody>
      </p:sp>
    </p:spTree>
    <p:extLst>
      <p:ext uri="{BB962C8B-B14F-4D97-AF65-F5344CB8AC3E}">
        <p14:creationId xmlns:p14="http://schemas.microsoft.com/office/powerpoint/2010/main" val="1339116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student can enroll on one to may class and a class can be enrolled by one to may students. </a:t>
            </a:r>
          </a:p>
          <a:p>
            <a:endParaRPr lang="en-US" dirty="0"/>
          </a:p>
        </p:txBody>
      </p:sp>
      <p:sp>
        <p:nvSpPr>
          <p:cNvPr id="4" name="Slide Number Placeholder 3"/>
          <p:cNvSpPr>
            <a:spLocks noGrp="1"/>
          </p:cNvSpPr>
          <p:nvPr>
            <p:ph type="sldNum" sz="quarter" idx="10"/>
          </p:nvPr>
        </p:nvSpPr>
        <p:spPr/>
        <p:txBody>
          <a:bodyPr/>
          <a:lstStyle/>
          <a:p>
            <a:fld id="{58601DFB-9F0F-F24E-9DE5-2AAE17E8E0A5}" type="slidenum">
              <a:rPr lang="en-US" smtClean="0"/>
              <a:t>10</a:t>
            </a:fld>
            <a:endParaRPr lang="en-US"/>
          </a:p>
        </p:txBody>
      </p:sp>
    </p:spTree>
    <p:extLst>
      <p:ext uri="{BB962C8B-B14F-4D97-AF65-F5344CB8AC3E}">
        <p14:creationId xmlns:p14="http://schemas.microsoft.com/office/powerpoint/2010/main" val="336863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D2533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5400" b="0" i="0">
                <a:solidFill>
                  <a:srgbClr val="D2533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D2533C"/>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D2533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365760"/>
          </a:xfrm>
          <a:custGeom>
            <a:avLst/>
            <a:gdLst/>
            <a:ahLst/>
            <a:cxnLst/>
            <a:rect l="l" t="t" r="r" b="b"/>
            <a:pathLst>
              <a:path w="9144000" h="365760">
                <a:moveTo>
                  <a:pt x="0" y="0"/>
                </a:moveTo>
                <a:lnTo>
                  <a:pt x="9144000" y="0"/>
                </a:lnTo>
                <a:lnTo>
                  <a:pt x="9144000" y="365760"/>
                </a:lnTo>
                <a:lnTo>
                  <a:pt x="0" y="365760"/>
                </a:lnTo>
                <a:lnTo>
                  <a:pt x="0" y="0"/>
                </a:lnTo>
                <a:close/>
              </a:path>
            </a:pathLst>
          </a:custGeom>
          <a:solidFill>
            <a:srgbClr val="A4B1A9"/>
          </a:solidFill>
        </p:spPr>
        <p:txBody>
          <a:bodyPr wrap="square" lIns="0" tIns="0" rIns="0" bIns="0" rtlCol="0"/>
          <a:lstStyle/>
          <a:p>
            <a:endParaRPr/>
          </a:p>
        </p:txBody>
      </p:sp>
      <p:sp>
        <p:nvSpPr>
          <p:cNvPr id="2" name="Holder 2"/>
          <p:cNvSpPr>
            <a:spLocks noGrp="1"/>
          </p:cNvSpPr>
          <p:nvPr>
            <p:ph type="title"/>
          </p:nvPr>
        </p:nvSpPr>
        <p:spPr>
          <a:xfrm>
            <a:off x="535940" y="497840"/>
            <a:ext cx="8072119" cy="1082675"/>
          </a:xfrm>
          <a:prstGeom prst="rect">
            <a:avLst/>
          </a:prstGeom>
        </p:spPr>
        <p:txBody>
          <a:bodyPr wrap="square" lIns="0" tIns="0" rIns="0" bIns="0">
            <a:spAutoFit/>
          </a:bodyPr>
          <a:lstStyle>
            <a:lvl1pPr>
              <a:defRPr sz="4000" b="0" i="0">
                <a:solidFill>
                  <a:srgbClr val="D2533C"/>
                </a:solidFill>
                <a:latin typeface="Arial"/>
                <a:cs typeface="Arial"/>
              </a:defRPr>
            </a:lvl1pPr>
          </a:lstStyle>
          <a:p>
            <a:endParaRPr/>
          </a:p>
        </p:txBody>
      </p:sp>
      <p:sp>
        <p:nvSpPr>
          <p:cNvPr id="3" name="Holder 3"/>
          <p:cNvSpPr>
            <a:spLocks noGrp="1"/>
          </p:cNvSpPr>
          <p:nvPr>
            <p:ph type="body" idx="1"/>
          </p:nvPr>
        </p:nvSpPr>
        <p:spPr>
          <a:xfrm>
            <a:off x="764540" y="1642744"/>
            <a:ext cx="7614919" cy="1625600"/>
          </a:xfrm>
          <a:prstGeom prst="rect">
            <a:avLst/>
          </a:prstGeom>
        </p:spPr>
        <p:txBody>
          <a:bodyPr wrap="square" lIns="0" tIns="0" rIns="0" bIns="0">
            <a:spAutoFit/>
          </a:bodyPr>
          <a:lstStyle>
            <a:lvl1pPr>
              <a:defRPr sz="5400" b="0" i="0">
                <a:solidFill>
                  <a:srgbClr val="D2533C"/>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11/16/2020</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3398520"/>
            <a:ext cx="7848600" cy="1905"/>
          </a:xfrm>
          <a:custGeom>
            <a:avLst/>
            <a:gdLst/>
            <a:ahLst/>
            <a:cxnLst/>
            <a:rect l="l" t="t" r="r" b="b"/>
            <a:pathLst>
              <a:path w="7848600" h="1904">
                <a:moveTo>
                  <a:pt x="0" y="0"/>
                </a:moveTo>
                <a:lnTo>
                  <a:pt x="7848594" y="1587"/>
                </a:lnTo>
              </a:path>
            </a:pathLst>
          </a:custGeom>
          <a:ln w="19049">
            <a:solidFill>
              <a:srgbClr val="DC694C"/>
            </a:solidFill>
          </a:ln>
        </p:spPr>
        <p:txBody>
          <a:bodyPr wrap="square" lIns="0" tIns="0" rIns="0" bIns="0" rtlCol="0"/>
          <a:lstStyle/>
          <a:p>
            <a:endParaRPr/>
          </a:p>
        </p:txBody>
      </p:sp>
      <p:sp>
        <p:nvSpPr>
          <p:cNvPr id="3" name="object 3"/>
          <p:cNvSpPr txBox="1">
            <a:spLocks noGrp="1"/>
          </p:cNvSpPr>
          <p:nvPr>
            <p:ph type="body" idx="1"/>
          </p:nvPr>
        </p:nvSpPr>
        <p:spPr>
          <a:prstGeom prst="rect">
            <a:avLst/>
          </a:prstGeom>
        </p:spPr>
        <p:txBody>
          <a:bodyPr vert="horz" wrap="square" lIns="0" tIns="0" rIns="0" bIns="0" rtlCol="0">
            <a:spAutoFit/>
          </a:bodyPr>
          <a:lstStyle/>
          <a:p>
            <a:pPr marL="12700" marR="5080">
              <a:lnSpc>
                <a:spcPts val="6400"/>
              </a:lnSpc>
            </a:pPr>
            <a:r>
              <a:rPr spc="-70" dirty="0"/>
              <a:t>THE </a:t>
            </a:r>
            <a:r>
              <a:rPr spc="-145" dirty="0"/>
              <a:t>RELATIONAL  </a:t>
            </a:r>
            <a:r>
              <a:rPr spc="-190" dirty="0"/>
              <a:t>DATABASE</a:t>
            </a:r>
            <a:r>
              <a:rPr spc="-290" dirty="0"/>
              <a:t> </a:t>
            </a:r>
            <a:r>
              <a:rPr spc="-100" dirty="0"/>
              <a:t>MODEL</a:t>
            </a:r>
          </a:p>
        </p:txBody>
      </p:sp>
      <p:sp>
        <p:nvSpPr>
          <p:cNvPr id="4" name="object 4"/>
          <p:cNvSpPr txBox="1"/>
          <p:nvPr/>
        </p:nvSpPr>
        <p:spPr>
          <a:xfrm>
            <a:off x="764540" y="3495568"/>
            <a:ext cx="7696834" cy="1605952"/>
          </a:xfrm>
          <a:prstGeom prst="rect">
            <a:avLst/>
          </a:prstGeom>
        </p:spPr>
        <p:txBody>
          <a:bodyPr vert="horz" wrap="square" lIns="0" tIns="0" rIns="0" bIns="0" rtlCol="0">
            <a:spAutoFit/>
          </a:bodyPr>
          <a:lstStyle/>
          <a:p>
            <a:pPr marL="12700" marR="4998720">
              <a:lnSpc>
                <a:spcPct val="106800"/>
              </a:lnSpc>
            </a:pPr>
            <a:r>
              <a:rPr sz="2400" dirty="0">
                <a:solidFill>
                  <a:srgbClr val="57576E"/>
                </a:solidFill>
                <a:latin typeface="Arial"/>
                <a:cs typeface="Arial"/>
              </a:rPr>
              <a:t>Database</a:t>
            </a:r>
            <a:r>
              <a:rPr sz="2400" spc="-100" dirty="0">
                <a:solidFill>
                  <a:srgbClr val="57576E"/>
                </a:solidFill>
                <a:latin typeface="Arial"/>
                <a:cs typeface="Arial"/>
              </a:rPr>
              <a:t> </a:t>
            </a:r>
            <a:r>
              <a:rPr sz="2400">
                <a:solidFill>
                  <a:srgbClr val="57576E"/>
                </a:solidFill>
                <a:latin typeface="Arial"/>
                <a:cs typeface="Arial"/>
              </a:rPr>
              <a:t>Concepts  </a:t>
            </a:r>
            <a:r>
              <a:rPr lang="en-US" altLang="zh-CN" sz="2400">
                <a:solidFill>
                  <a:srgbClr val="57576E"/>
                </a:solidFill>
                <a:latin typeface="Arial"/>
                <a:cs typeface="Arial"/>
              </a:rPr>
              <a:t>Spring 2021</a:t>
            </a:r>
            <a:endParaRPr sz="2400" dirty="0">
              <a:latin typeface="Arial"/>
              <a:cs typeface="Arial"/>
            </a:endParaRPr>
          </a:p>
          <a:p>
            <a:pPr marL="12700">
              <a:lnSpc>
                <a:spcPct val="100000"/>
              </a:lnSpc>
              <a:spcBef>
                <a:spcPts val="320"/>
              </a:spcBef>
            </a:pPr>
            <a:r>
              <a:rPr sz="2400" spc="-15" dirty="0">
                <a:solidFill>
                  <a:srgbClr val="57576E"/>
                </a:solidFill>
                <a:latin typeface="Arial"/>
                <a:cs typeface="Arial"/>
              </a:rPr>
              <a:t>Week</a:t>
            </a:r>
            <a:r>
              <a:rPr sz="2400" spc="-85" dirty="0">
                <a:solidFill>
                  <a:srgbClr val="57576E"/>
                </a:solidFill>
                <a:latin typeface="Arial"/>
                <a:cs typeface="Arial"/>
              </a:rPr>
              <a:t> </a:t>
            </a:r>
            <a:r>
              <a:rPr lang="en-US" altLang="zh-CN" sz="2400" dirty="0">
                <a:solidFill>
                  <a:srgbClr val="57576E"/>
                </a:solidFill>
                <a:latin typeface="Arial"/>
                <a:cs typeface="Arial"/>
              </a:rPr>
              <a:t>4</a:t>
            </a:r>
          </a:p>
          <a:p>
            <a:pPr marL="12700">
              <a:lnSpc>
                <a:spcPct val="100000"/>
              </a:lnSpc>
              <a:spcBef>
                <a:spcPts val="320"/>
              </a:spcBef>
            </a:pPr>
            <a:endParaRPr sz="24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hoji, clock&#10;&#10;Description automatically generated">
            <a:extLst>
              <a:ext uri="{FF2B5EF4-FFF2-40B4-BE49-F238E27FC236}">
                <a16:creationId xmlns:a16="http://schemas.microsoft.com/office/drawing/2014/main" id="{CEC17D3B-C1B9-1E44-93C4-AB9012C6C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 y="2971800"/>
            <a:ext cx="9144000" cy="1601089"/>
          </a:xfrm>
          <a:prstGeom prst="rect">
            <a:avLst/>
          </a:prstGeom>
        </p:spPr>
      </p:pic>
    </p:spTree>
    <p:extLst>
      <p:ext uri="{BB962C8B-B14F-4D97-AF65-F5344CB8AC3E}">
        <p14:creationId xmlns:p14="http://schemas.microsoft.com/office/powerpoint/2010/main" val="2257090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71C2CBFF-DF55-1544-84F8-FDC61FE5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089150"/>
            <a:ext cx="9080500" cy="2679700"/>
          </a:xfrm>
          <a:prstGeom prst="rect">
            <a:avLst/>
          </a:prstGeom>
        </p:spPr>
      </p:pic>
    </p:spTree>
    <p:extLst>
      <p:ext uri="{BB962C8B-B14F-4D97-AF65-F5344CB8AC3E}">
        <p14:creationId xmlns:p14="http://schemas.microsoft.com/office/powerpoint/2010/main" val="2448472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6539" rIns="0" bIns="0" rtlCol="0">
            <a:spAutoFit/>
          </a:bodyPr>
          <a:lstStyle/>
          <a:p>
            <a:pPr marL="12700">
              <a:lnSpc>
                <a:spcPct val="100000"/>
              </a:lnSpc>
            </a:pPr>
            <a:r>
              <a:rPr sz="3600" spc="-80" dirty="0"/>
              <a:t>Data</a:t>
            </a:r>
            <a:r>
              <a:rPr sz="3600" spc="-295" dirty="0"/>
              <a:t> </a:t>
            </a:r>
            <a:r>
              <a:rPr sz="3600" spc="-105" dirty="0"/>
              <a:t>Redundancy</a:t>
            </a:r>
            <a:endParaRPr sz="3600"/>
          </a:p>
        </p:txBody>
      </p:sp>
      <p:sp>
        <p:nvSpPr>
          <p:cNvPr id="3" name="object 3"/>
          <p:cNvSpPr txBox="1"/>
          <p:nvPr/>
        </p:nvSpPr>
        <p:spPr>
          <a:xfrm>
            <a:off x="535940" y="1666240"/>
            <a:ext cx="7760970" cy="2553904"/>
          </a:xfrm>
          <a:prstGeom prst="rect">
            <a:avLst/>
          </a:prstGeom>
        </p:spPr>
        <p:txBody>
          <a:bodyPr vert="horz" wrap="square" lIns="0" tIns="0" rIns="0" bIns="0" rtlCol="0">
            <a:spAutoFit/>
          </a:bodyPr>
          <a:lstStyle/>
          <a:p>
            <a:pPr marL="190500" marR="1490980" indent="-177800">
              <a:lnSpc>
                <a:spcPts val="2800"/>
              </a:lnSpc>
              <a:buClr>
                <a:srgbClr val="93A299"/>
              </a:buClr>
              <a:buSzPct val="85416"/>
              <a:buChar char="•"/>
              <a:tabLst>
                <a:tab pos="195580" algn="l"/>
              </a:tabLst>
            </a:pPr>
            <a:r>
              <a:rPr sz="2400" dirty="0">
                <a:solidFill>
                  <a:srgbClr val="292934"/>
                </a:solidFill>
                <a:latin typeface="Arial"/>
                <a:cs typeface="Arial"/>
              </a:rPr>
              <a:t>Relational database facilitates control of</a:t>
            </a:r>
            <a:r>
              <a:rPr sz="2400" spc="-105" dirty="0">
                <a:solidFill>
                  <a:srgbClr val="292934"/>
                </a:solidFill>
                <a:latin typeface="Arial"/>
                <a:cs typeface="Arial"/>
              </a:rPr>
              <a:t> </a:t>
            </a:r>
            <a:r>
              <a:rPr sz="2400" dirty="0">
                <a:solidFill>
                  <a:srgbClr val="292934"/>
                </a:solidFill>
                <a:latin typeface="Arial"/>
                <a:cs typeface="Arial"/>
              </a:rPr>
              <a:t>data  redundancies through use of </a:t>
            </a:r>
            <a:r>
              <a:rPr sz="2400" b="1" dirty="0">
                <a:solidFill>
                  <a:srgbClr val="292934"/>
                </a:solidFill>
                <a:latin typeface="Arial"/>
                <a:cs typeface="Arial"/>
              </a:rPr>
              <a:t>foreign</a:t>
            </a:r>
            <a:r>
              <a:rPr sz="2400" b="1" spc="-110" dirty="0">
                <a:solidFill>
                  <a:srgbClr val="292934"/>
                </a:solidFill>
                <a:latin typeface="Arial"/>
                <a:cs typeface="Arial"/>
              </a:rPr>
              <a:t> </a:t>
            </a:r>
            <a:r>
              <a:rPr sz="2400" b="1" dirty="0">
                <a:solidFill>
                  <a:srgbClr val="292934"/>
                </a:solidFill>
                <a:latin typeface="Arial"/>
                <a:cs typeface="Arial"/>
              </a:rPr>
              <a:t>keys</a:t>
            </a:r>
            <a:r>
              <a:rPr lang="en-US" sz="2400" b="1" dirty="0">
                <a:solidFill>
                  <a:srgbClr val="292934"/>
                </a:solidFill>
                <a:latin typeface="Arial"/>
                <a:cs typeface="Arial"/>
              </a:rPr>
              <a:t> (common attributes shared by tables)</a:t>
            </a:r>
            <a:endParaRPr sz="2400" dirty="0">
              <a:latin typeface="Arial"/>
              <a:cs typeface="Arial"/>
            </a:endParaRPr>
          </a:p>
          <a:p>
            <a:pPr marL="195580" indent="-182880">
              <a:lnSpc>
                <a:spcPct val="100000"/>
              </a:lnSpc>
              <a:spcBef>
                <a:spcPts val="515"/>
              </a:spcBef>
              <a:buClr>
                <a:srgbClr val="93A299"/>
              </a:buClr>
              <a:buSzPct val="83333"/>
              <a:buChar char="•"/>
              <a:tabLst>
                <a:tab pos="195580" algn="l"/>
              </a:tabLst>
            </a:pPr>
            <a:r>
              <a:rPr sz="2400" spc="-135" dirty="0">
                <a:solidFill>
                  <a:srgbClr val="292934"/>
                </a:solidFill>
                <a:latin typeface="Arial"/>
                <a:cs typeface="Arial"/>
              </a:rPr>
              <a:t>To </a:t>
            </a:r>
            <a:r>
              <a:rPr sz="2400" dirty="0">
                <a:solidFill>
                  <a:srgbClr val="292934"/>
                </a:solidFill>
                <a:latin typeface="Arial"/>
                <a:cs typeface="Arial"/>
              </a:rPr>
              <a:t>be controlled except the following</a:t>
            </a:r>
            <a:r>
              <a:rPr sz="2400" spc="30" dirty="0">
                <a:solidFill>
                  <a:srgbClr val="292934"/>
                </a:solidFill>
                <a:latin typeface="Arial"/>
                <a:cs typeface="Arial"/>
              </a:rPr>
              <a:t> </a:t>
            </a:r>
            <a:r>
              <a:rPr sz="2400" dirty="0">
                <a:solidFill>
                  <a:srgbClr val="292934"/>
                </a:solidFill>
                <a:latin typeface="Arial"/>
                <a:cs typeface="Arial"/>
              </a:rPr>
              <a:t>circumstances</a:t>
            </a:r>
            <a:endParaRPr sz="2400" dirty="0">
              <a:latin typeface="Arial"/>
              <a:cs typeface="Arial"/>
            </a:endParaRPr>
          </a:p>
          <a:p>
            <a:pPr marL="469900" marR="5080" lvl="1" indent="-190500">
              <a:lnSpc>
                <a:spcPts val="2320"/>
              </a:lnSpc>
              <a:spcBef>
                <a:spcPts val="665"/>
              </a:spcBef>
              <a:buClr>
                <a:srgbClr val="93A299"/>
              </a:buClr>
              <a:buSzPct val="85000"/>
              <a:buChar char="•"/>
              <a:tabLst>
                <a:tab pos="462280" algn="l"/>
              </a:tabLst>
            </a:pPr>
            <a:r>
              <a:rPr sz="2000" dirty="0">
                <a:solidFill>
                  <a:srgbClr val="292934"/>
                </a:solidFill>
                <a:latin typeface="Arial"/>
                <a:cs typeface="Arial"/>
              </a:rPr>
              <a:t>Data redundancy must be increased to make the database</a:t>
            </a:r>
            <a:r>
              <a:rPr sz="2000" spc="-105" dirty="0">
                <a:solidFill>
                  <a:srgbClr val="292934"/>
                </a:solidFill>
                <a:latin typeface="Arial"/>
                <a:cs typeface="Arial"/>
              </a:rPr>
              <a:t> </a:t>
            </a:r>
            <a:r>
              <a:rPr sz="2000" dirty="0">
                <a:solidFill>
                  <a:srgbClr val="292934"/>
                </a:solidFill>
                <a:latin typeface="Arial"/>
                <a:cs typeface="Arial"/>
              </a:rPr>
              <a:t>serve  crucial information</a:t>
            </a:r>
            <a:r>
              <a:rPr sz="2000" spc="-100" dirty="0">
                <a:solidFill>
                  <a:srgbClr val="292934"/>
                </a:solidFill>
                <a:latin typeface="Arial"/>
                <a:cs typeface="Arial"/>
              </a:rPr>
              <a:t> </a:t>
            </a:r>
            <a:r>
              <a:rPr sz="2000" dirty="0">
                <a:solidFill>
                  <a:srgbClr val="292934"/>
                </a:solidFill>
                <a:latin typeface="Arial"/>
                <a:cs typeface="Arial"/>
              </a:rPr>
              <a:t>purposes</a:t>
            </a:r>
            <a:endParaRPr sz="2000" dirty="0">
              <a:latin typeface="Arial"/>
              <a:cs typeface="Arial"/>
            </a:endParaRPr>
          </a:p>
          <a:p>
            <a:pPr marL="462280" lvl="1" indent="-182880">
              <a:lnSpc>
                <a:spcPct val="100000"/>
              </a:lnSpc>
              <a:spcBef>
                <a:spcPts val="415"/>
              </a:spcBef>
              <a:buClr>
                <a:srgbClr val="93A299"/>
              </a:buClr>
              <a:buSzPct val="85000"/>
              <a:buChar char="•"/>
              <a:tabLst>
                <a:tab pos="462280" algn="l"/>
              </a:tabLst>
            </a:pPr>
            <a:r>
              <a:rPr sz="2000" dirty="0">
                <a:solidFill>
                  <a:srgbClr val="292934"/>
                </a:solidFill>
                <a:latin typeface="Arial"/>
                <a:cs typeface="Arial"/>
              </a:rPr>
              <a:t>Exists to preserve the historical accuracy of the</a:t>
            </a:r>
            <a:r>
              <a:rPr sz="2000" spc="-105" dirty="0">
                <a:solidFill>
                  <a:srgbClr val="292934"/>
                </a:solidFill>
                <a:latin typeface="Arial"/>
                <a:cs typeface="Arial"/>
              </a:rPr>
              <a:t> </a:t>
            </a:r>
            <a:r>
              <a:rPr sz="2000" dirty="0">
                <a:solidFill>
                  <a:srgbClr val="292934"/>
                </a:solidFill>
                <a:latin typeface="Arial"/>
                <a:cs typeface="Arial"/>
              </a:rPr>
              <a:t>data</a:t>
            </a:r>
            <a:endParaRPr sz="2000" dirty="0">
              <a:latin typeface="Arial"/>
              <a:cs typeface="Arial"/>
            </a:endParaRPr>
          </a:p>
        </p:txBody>
      </p:sp>
    </p:spTree>
    <p:extLst>
      <p:ext uri="{BB962C8B-B14F-4D97-AF65-F5344CB8AC3E}">
        <p14:creationId xmlns:p14="http://schemas.microsoft.com/office/powerpoint/2010/main" val="319128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6539" rIns="0" bIns="0" rtlCol="0">
            <a:spAutoFit/>
          </a:bodyPr>
          <a:lstStyle/>
          <a:p>
            <a:pPr marL="12700">
              <a:lnSpc>
                <a:spcPct val="100000"/>
              </a:lnSpc>
            </a:pPr>
            <a:r>
              <a:rPr sz="3600" spc="-80" dirty="0"/>
              <a:t>Data</a:t>
            </a:r>
            <a:r>
              <a:rPr sz="3600" spc="-295" dirty="0"/>
              <a:t> </a:t>
            </a:r>
            <a:r>
              <a:rPr sz="3600" spc="-105" dirty="0"/>
              <a:t>Dictionary</a:t>
            </a:r>
            <a:endParaRPr sz="3600" dirty="0"/>
          </a:p>
        </p:txBody>
      </p:sp>
      <p:sp>
        <p:nvSpPr>
          <p:cNvPr id="3" name="object 3"/>
          <p:cNvSpPr txBox="1"/>
          <p:nvPr/>
        </p:nvSpPr>
        <p:spPr>
          <a:xfrm>
            <a:off x="535940" y="1871090"/>
            <a:ext cx="7900670" cy="4198714"/>
          </a:xfrm>
          <a:prstGeom prst="rect">
            <a:avLst/>
          </a:prstGeom>
        </p:spPr>
        <p:txBody>
          <a:bodyPr vert="horz" wrap="square" lIns="0" tIns="0" rIns="0" bIns="0" rtlCol="0">
            <a:spAutoFit/>
          </a:bodyPr>
          <a:lstStyle/>
          <a:p>
            <a:pPr marL="190500" marR="5080" indent="-177800">
              <a:lnSpc>
                <a:spcPts val="2500"/>
              </a:lnSpc>
              <a:buClr>
                <a:srgbClr val="93A299"/>
              </a:buClr>
              <a:buSzPct val="83333"/>
              <a:buFont typeface="Arial"/>
              <a:buChar char="•"/>
              <a:tabLst>
                <a:tab pos="195580" algn="l"/>
              </a:tabLst>
            </a:pPr>
            <a:r>
              <a:rPr sz="2400" b="1" dirty="0">
                <a:solidFill>
                  <a:srgbClr val="292934"/>
                </a:solidFill>
                <a:latin typeface="Arial"/>
                <a:cs typeface="Arial"/>
              </a:rPr>
              <a:t>Data dictionary</a:t>
            </a:r>
            <a:r>
              <a:rPr sz="2400" dirty="0">
                <a:solidFill>
                  <a:srgbClr val="292934"/>
                </a:solidFill>
                <a:latin typeface="Arial"/>
                <a:cs typeface="Arial"/>
              </a:rPr>
              <a:t>: Description of all tables in the</a:t>
            </a:r>
            <a:r>
              <a:rPr sz="2400" spc="-105" dirty="0">
                <a:solidFill>
                  <a:srgbClr val="292934"/>
                </a:solidFill>
                <a:latin typeface="Arial"/>
                <a:cs typeface="Arial"/>
              </a:rPr>
              <a:t> </a:t>
            </a:r>
            <a:r>
              <a:rPr sz="2400" dirty="0">
                <a:solidFill>
                  <a:srgbClr val="292934"/>
                </a:solidFill>
                <a:latin typeface="Arial"/>
                <a:cs typeface="Arial"/>
              </a:rPr>
              <a:t>database  created by the user and</a:t>
            </a:r>
            <a:r>
              <a:rPr sz="2400" spc="-100" dirty="0">
                <a:solidFill>
                  <a:srgbClr val="292934"/>
                </a:solidFill>
                <a:latin typeface="Arial"/>
                <a:cs typeface="Arial"/>
              </a:rPr>
              <a:t> </a:t>
            </a:r>
            <a:r>
              <a:rPr sz="2400" dirty="0">
                <a:solidFill>
                  <a:srgbClr val="292934"/>
                </a:solidFill>
                <a:latin typeface="Arial"/>
                <a:cs typeface="Arial"/>
              </a:rPr>
              <a:t>designer</a:t>
            </a:r>
            <a:endParaRPr sz="2400" dirty="0">
              <a:latin typeface="Arial"/>
              <a:cs typeface="Arial"/>
            </a:endParaRPr>
          </a:p>
          <a:p>
            <a:pPr marL="469900" marR="179070" lvl="1" indent="-190500">
              <a:lnSpc>
                <a:spcPct val="90800"/>
              </a:lnSpc>
              <a:spcBef>
                <a:spcPts val="440"/>
              </a:spcBef>
              <a:buClr>
                <a:srgbClr val="93A299"/>
              </a:buClr>
              <a:buSzPct val="85000"/>
              <a:buChar char="•"/>
              <a:tabLst>
                <a:tab pos="462280" algn="l"/>
              </a:tabLst>
            </a:pPr>
            <a:r>
              <a:rPr sz="2000" dirty="0">
                <a:solidFill>
                  <a:srgbClr val="292934"/>
                </a:solidFill>
                <a:latin typeface="Arial"/>
                <a:cs typeface="Arial"/>
              </a:rPr>
              <a:t>“the database designer’s database” : it records the design  decisions about tables and their structures. The data dictionary  contains at least all of the attribute names and characteristics</a:t>
            </a:r>
            <a:r>
              <a:rPr sz="2000" spc="-114" dirty="0">
                <a:solidFill>
                  <a:srgbClr val="292934"/>
                </a:solidFill>
                <a:latin typeface="Arial"/>
                <a:cs typeface="Arial"/>
              </a:rPr>
              <a:t> </a:t>
            </a:r>
            <a:r>
              <a:rPr sz="2000" dirty="0">
                <a:solidFill>
                  <a:srgbClr val="292934"/>
                </a:solidFill>
                <a:latin typeface="Arial"/>
                <a:cs typeface="Arial"/>
              </a:rPr>
              <a:t>for  each table in the system. In short, the data dictionary contains  metadata-data about</a:t>
            </a:r>
            <a:r>
              <a:rPr sz="2000" spc="-105" dirty="0">
                <a:solidFill>
                  <a:srgbClr val="292934"/>
                </a:solidFill>
                <a:latin typeface="Arial"/>
                <a:cs typeface="Arial"/>
              </a:rPr>
              <a:t> </a:t>
            </a:r>
            <a:r>
              <a:rPr sz="2000" dirty="0">
                <a:solidFill>
                  <a:srgbClr val="292934"/>
                </a:solidFill>
                <a:latin typeface="Arial"/>
                <a:cs typeface="Arial"/>
              </a:rPr>
              <a:t>data.</a:t>
            </a:r>
            <a:endParaRPr sz="2000" dirty="0">
              <a:latin typeface="Arial"/>
              <a:cs typeface="Arial"/>
            </a:endParaRPr>
          </a:p>
          <a:p>
            <a:pPr marL="462280" lvl="1" indent="-182880">
              <a:lnSpc>
                <a:spcPct val="100000"/>
              </a:lnSpc>
              <a:spcBef>
                <a:spcPts val="180"/>
              </a:spcBef>
              <a:buClr>
                <a:srgbClr val="93A299"/>
              </a:buClr>
              <a:buSzPct val="85000"/>
              <a:buChar char="•"/>
              <a:tabLst>
                <a:tab pos="462280" algn="l"/>
              </a:tabLst>
            </a:pPr>
            <a:r>
              <a:rPr sz="2000" dirty="0">
                <a:solidFill>
                  <a:srgbClr val="292934"/>
                </a:solidFill>
                <a:latin typeface="Arial"/>
                <a:cs typeface="Arial"/>
              </a:rPr>
              <a:t>See page</a:t>
            </a:r>
            <a:r>
              <a:rPr sz="2000" spc="-100" dirty="0">
                <a:solidFill>
                  <a:srgbClr val="292934"/>
                </a:solidFill>
                <a:latin typeface="Arial"/>
                <a:cs typeface="Arial"/>
              </a:rPr>
              <a:t> </a:t>
            </a:r>
            <a:r>
              <a:rPr sz="2000" dirty="0">
                <a:solidFill>
                  <a:srgbClr val="292934"/>
                </a:solidFill>
                <a:latin typeface="Arial"/>
                <a:cs typeface="Arial"/>
              </a:rPr>
              <a:t>#</a:t>
            </a:r>
            <a:r>
              <a:rPr lang="en-US" sz="2000" dirty="0">
                <a:solidFill>
                  <a:srgbClr val="292934"/>
                </a:solidFill>
                <a:latin typeface="Arial"/>
                <a:cs typeface="Arial"/>
              </a:rPr>
              <a:t>92 in Chapter 3</a:t>
            </a:r>
            <a:r>
              <a:rPr sz="2000" dirty="0">
                <a:solidFill>
                  <a:srgbClr val="292934"/>
                </a:solidFill>
                <a:latin typeface="Arial"/>
                <a:cs typeface="Arial"/>
              </a:rPr>
              <a:t>.</a:t>
            </a:r>
            <a:endParaRPr sz="2000" dirty="0">
              <a:latin typeface="Arial"/>
              <a:cs typeface="Arial"/>
            </a:endParaRPr>
          </a:p>
          <a:p>
            <a:pPr lvl="1">
              <a:lnSpc>
                <a:spcPct val="100000"/>
              </a:lnSpc>
              <a:buFont typeface="Arial"/>
              <a:buChar char="•"/>
            </a:pPr>
            <a:endParaRPr sz="2000" dirty="0">
              <a:latin typeface="Times New Roman"/>
              <a:cs typeface="Times New Roman"/>
            </a:endParaRPr>
          </a:p>
          <a:p>
            <a:pPr marL="190500" marR="479425" indent="-177800">
              <a:lnSpc>
                <a:spcPts val="2620"/>
              </a:lnSpc>
              <a:spcBef>
                <a:spcPts val="1460"/>
              </a:spcBef>
              <a:buClr>
                <a:srgbClr val="93A299"/>
              </a:buClr>
              <a:buSzPct val="83333"/>
              <a:buChar char="•"/>
              <a:tabLst>
                <a:tab pos="195580" algn="l"/>
              </a:tabLst>
            </a:pPr>
            <a:r>
              <a:rPr sz="2400" dirty="0">
                <a:solidFill>
                  <a:srgbClr val="292934"/>
                </a:solidFill>
                <a:latin typeface="Arial"/>
                <a:cs typeface="Arial"/>
              </a:rPr>
              <a:t>Homonyms and synonyms must be avoided to</a:t>
            </a:r>
            <a:r>
              <a:rPr sz="2400" spc="-105" dirty="0">
                <a:solidFill>
                  <a:srgbClr val="292934"/>
                </a:solidFill>
                <a:latin typeface="Arial"/>
                <a:cs typeface="Arial"/>
              </a:rPr>
              <a:t> </a:t>
            </a:r>
            <a:r>
              <a:rPr sz="2400" dirty="0">
                <a:solidFill>
                  <a:srgbClr val="292934"/>
                </a:solidFill>
                <a:latin typeface="Arial"/>
                <a:cs typeface="Arial"/>
              </a:rPr>
              <a:t>lessen  confusion</a:t>
            </a:r>
            <a:endParaRPr sz="2400" dirty="0">
              <a:latin typeface="Arial"/>
              <a:cs typeface="Arial"/>
            </a:endParaRPr>
          </a:p>
          <a:p>
            <a:pPr marL="741680" lvl="1" indent="-182880">
              <a:lnSpc>
                <a:spcPct val="100000"/>
              </a:lnSpc>
              <a:spcBef>
                <a:spcPts val="165"/>
              </a:spcBef>
              <a:buClr>
                <a:srgbClr val="93A299"/>
              </a:buClr>
              <a:buSzPct val="88888"/>
              <a:buFont typeface="Arial"/>
              <a:buChar char="•"/>
              <a:tabLst>
                <a:tab pos="741680" algn="l"/>
              </a:tabLst>
            </a:pPr>
            <a:r>
              <a:rPr sz="1800" b="1" spc="-5" dirty="0">
                <a:solidFill>
                  <a:srgbClr val="292934"/>
                </a:solidFill>
                <a:latin typeface="Arial"/>
                <a:cs typeface="Arial"/>
              </a:rPr>
              <a:t>Homonym</a:t>
            </a:r>
            <a:r>
              <a:rPr sz="1800" spc="-5" dirty="0">
                <a:solidFill>
                  <a:srgbClr val="292934"/>
                </a:solidFill>
                <a:latin typeface="Arial"/>
                <a:cs typeface="Arial"/>
              </a:rPr>
              <a:t>: </a:t>
            </a:r>
            <a:r>
              <a:rPr sz="1800" dirty="0">
                <a:solidFill>
                  <a:srgbClr val="292934"/>
                </a:solidFill>
                <a:latin typeface="Arial"/>
                <a:cs typeface="Arial"/>
              </a:rPr>
              <a:t>Same name is used to label </a:t>
            </a:r>
            <a:r>
              <a:rPr sz="1800" spc="-5" dirty="0">
                <a:solidFill>
                  <a:srgbClr val="292934"/>
                </a:solidFill>
                <a:latin typeface="Arial"/>
                <a:cs typeface="Arial"/>
              </a:rPr>
              <a:t>different</a:t>
            </a:r>
            <a:r>
              <a:rPr sz="1800" spc="-60" dirty="0">
                <a:solidFill>
                  <a:srgbClr val="292934"/>
                </a:solidFill>
                <a:latin typeface="Arial"/>
                <a:cs typeface="Arial"/>
              </a:rPr>
              <a:t> </a:t>
            </a:r>
            <a:r>
              <a:rPr sz="1800" dirty="0">
                <a:solidFill>
                  <a:srgbClr val="292934"/>
                </a:solidFill>
                <a:latin typeface="Arial"/>
                <a:cs typeface="Arial"/>
              </a:rPr>
              <a:t>attributes</a:t>
            </a:r>
            <a:endParaRPr sz="1800" dirty="0">
              <a:latin typeface="Arial"/>
              <a:cs typeface="Arial"/>
            </a:endParaRPr>
          </a:p>
          <a:p>
            <a:pPr marL="741680" lvl="1" indent="-182880">
              <a:lnSpc>
                <a:spcPct val="100000"/>
              </a:lnSpc>
              <a:spcBef>
                <a:spcPts val="240"/>
              </a:spcBef>
              <a:buClr>
                <a:srgbClr val="93A299"/>
              </a:buClr>
              <a:buSzPct val="88888"/>
              <a:buFont typeface="Arial"/>
              <a:buChar char="•"/>
              <a:tabLst>
                <a:tab pos="741680" algn="l"/>
              </a:tabLst>
            </a:pPr>
            <a:r>
              <a:rPr sz="1800" b="1" dirty="0">
                <a:solidFill>
                  <a:srgbClr val="292934"/>
                </a:solidFill>
                <a:latin typeface="Arial"/>
                <a:cs typeface="Arial"/>
              </a:rPr>
              <a:t>Synonym</a:t>
            </a:r>
            <a:r>
              <a:rPr sz="1800" dirty="0">
                <a:solidFill>
                  <a:srgbClr val="292934"/>
                </a:solidFill>
                <a:latin typeface="Arial"/>
                <a:cs typeface="Arial"/>
              </a:rPr>
              <a:t>: </a:t>
            </a:r>
            <a:r>
              <a:rPr sz="1800" spc="-5" dirty="0">
                <a:solidFill>
                  <a:srgbClr val="292934"/>
                </a:solidFill>
                <a:latin typeface="Arial"/>
                <a:cs typeface="Arial"/>
              </a:rPr>
              <a:t>Different </a:t>
            </a:r>
            <a:r>
              <a:rPr sz="1800" dirty="0">
                <a:solidFill>
                  <a:srgbClr val="292934"/>
                </a:solidFill>
                <a:latin typeface="Arial"/>
                <a:cs typeface="Arial"/>
              </a:rPr>
              <a:t>names are used to describe the same</a:t>
            </a:r>
            <a:r>
              <a:rPr sz="1800" spc="-95" dirty="0">
                <a:solidFill>
                  <a:srgbClr val="292934"/>
                </a:solidFill>
                <a:latin typeface="Arial"/>
                <a:cs typeface="Arial"/>
              </a:rPr>
              <a:t> </a:t>
            </a:r>
            <a:r>
              <a:rPr sz="1800" dirty="0">
                <a:solidFill>
                  <a:srgbClr val="292934"/>
                </a:solidFill>
                <a:latin typeface="Arial"/>
                <a:cs typeface="Arial"/>
              </a:rPr>
              <a:t>attribute</a:t>
            </a:r>
            <a:endParaRPr sz="1800" dirty="0">
              <a:latin typeface="Arial"/>
              <a:cs typeface="Arial"/>
            </a:endParaRPr>
          </a:p>
        </p:txBody>
      </p:sp>
    </p:spTree>
    <p:extLst>
      <p:ext uri="{BB962C8B-B14F-4D97-AF65-F5344CB8AC3E}">
        <p14:creationId xmlns:p14="http://schemas.microsoft.com/office/powerpoint/2010/main" val="64314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0848" y="381000"/>
            <a:ext cx="8555202" cy="61276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5677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6539" rIns="0" bIns="0" rtlCol="0">
            <a:spAutoFit/>
          </a:bodyPr>
          <a:lstStyle/>
          <a:p>
            <a:pPr marL="12700">
              <a:lnSpc>
                <a:spcPct val="100000"/>
              </a:lnSpc>
            </a:pPr>
            <a:r>
              <a:rPr sz="3600" spc="-95" dirty="0"/>
              <a:t>Relational</a:t>
            </a:r>
            <a:r>
              <a:rPr sz="3600" spc="-490" dirty="0"/>
              <a:t> </a:t>
            </a:r>
            <a:r>
              <a:rPr sz="3600" spc="-100" dirty="0"/>
              <a:t>Algebra</a:t>
            </a:r>
            <a:endParaRPr sz="3600" dirty="0"/>
          </a:p>
        </p:txBody>
      </p:sp>
      <p:sp>
        <p:nvSpPr>
          <p:cNvPr id="3" name="object 3"/>
          <p:cNvSpPr txBox="1"/>
          <p:nvPr/>
        </p:nvSpPr>
        <p:spPr>
          <a:xfrm>
            <a:off x="535940" y="1666240"/>
            <a:ext cx="7291070" cy="711200"/>
          </a:xfrm>
          <a:prstGeom prst="rect">
            <a:avLst/>
          </a:prstGeom>
        </p:spPr>
        <p:txBody>
          <a:bodyPr vert="horz" wrap="square" lIns="0" tIns="0" rIns="0" bIns="0" rtlCol="0">
            <a:spAutoFit/>
          </a:bodyPr>
          <a:lstStyle/>
          <a:p>
            <a:pPr marL="190500" marR="5080" indent="-177800">
              <a:lnSpc>
                <a:spcPts val="2800"/>
              </a:lnSpc>
              <a:buClr>
                <a:srgbClr val="93A299"/>
              </a:buClr>
              <a:buSzPct val="85416"/>
              <a:buChar char="•"/>
              <a:tabLst>
                <a:tab pos="195580" algn="l"/>
              </a:tabLst>
            </a:pPr>
            <a:r>
              <a:rPr sz="2400" dirty="0">
                <a:solidFill>
                  <a:srgbClr val="292934"/>
                </a:solidFill>
                <a:latin typeface="Arial"/>
                <a:cs typeface="Arial"/>
              </a:rPr>
              <a:t>Theoretical way of manipulating table contents</a:t>
            </a:r>
            <a:r>
              <a:rPr sz="2400" spc="-105" dirty="0">
                <a:solidFill>
                  <a:srgbClr val="292934"/>
                </a:solidFill>
                <a:latin typeface="Arial"/>
                <a:cs typeface="Arial"/>
              </a:rPr>
              <a:t> </a:t>
            </a:r>
            <a:r>
              <a:rPr sz="2400" dirty="0">
                <a:solidFill>
                  <a:srgbClr val="292934"/>
                </a:solidFill>
                <a:latin typeface="Arial"/>
                <a:cs typeface="Arial"/>
              </a:rPr>
              <a:t>using  relational</a:t>
            </a:r>
            <a:r>
              <a:rPr sz="2400" spc="-100" dirty="0">
                <a:solidFill>
                  <a:srgbClr val="292934"/>
                </a:solidFill>
                <a:latin typeface="Arial"/>
                <a:cs typeface="Arial"/>
              </a:rPr>
              <a:t> </a:t>
            </a:r>
            <a:r>
              <a:rPr sz="2400" dirty="0">
                <a:solidFill>
                  <a:srgbClr val="292934"/>
                </a:solidFill>
                <a:latin typeface="Arial"/>
                <a:cs typeface="Arial"/>
              </a:rPr>
              <a:t>operators</a:t>
            </a:r>
            <a:endParaRPr sz="24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00" rIns="0" bIns="0" rtlCol="0">
            <a:spAutoFit/>
          </a:bodyPr>
          <a:lstStyle/>
          <a:p>
            <a:pPr marL="12700">
              <a:lnSpc>
                <a:spcPct val="100000"/>
              </a:lnSpc>
            </a:pPr>
            <a:r>
              <a:rPr sz="3600" spc="-85" dirty="0"/>
              <a:t>Figure </a:t>
            </a:r>
            <a:r>
              <a:rPr sz="3600" spc="-70" dirty="0"/>
              <a:t>3.4 </a:t>
            </a:r>
            <a:r>
              <a:rPr sz="3600" dirty="0"/>
              <a:t>-</a:t>
            </a:r>
            <a:r>
              <a:rPr sz="3600" spc="-550" dirty="0"/>
              <a:t> </a:t>
            </a:r>
            <a:r>
              <a:rPr sz="3600" spc="-105" dirty="0"/>
              <a:t>Select</a:t>
            </a:r>
            <a:endParaRPr sz="3600"/>
          </a:p>
        </p:txBody>
      </p:sp>
      <p:sp>
        <p:nvSpPr>
          <p:cNvPr id="3" name="object 3"/>
          <p:cNvSpPr/>
          <p:nvPr/>
        </p:nvSpPr>
        <p:spPr>
          <a:xfrm>
            <a:off x="76200" y="2055812"/>
            <a:ext cx="8991600" cy="343058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00" rIns="0" bIns="0" rtlCol="0">
            <a:spAutoFit/>
          </a:bodyPr>
          <a:lstStyle/>
          <a:p>
            <a:pPr marL="12700">
              <a:lnSpc>
                <a:spcPct val="100000"/>
              </a:lnSpc>
            </a:pPr>
            <a:r>
              <a:rPr sz="3600" spc="-85" dirty="0"/>
              <a:t>Figure </a:t>
            </a:r>
            <a:r>
              <a:rPr sz="3600" spc="-70" dirty="0"/>
              <a:t>3.5 </a:t>
            </a:r>
            <a:r>
              <a:rPr sz="3600" dirty="0"/>
              <a:t>-</a:t>
            </a:r>
            <a:r>
              <a:rPr sz="3600" spc="-550" dirty="0"/>
              <a:t> </a:t>
            </a:r>
            <a:r>
              <a:rPr sz="3600" spc="-105" dirty="0"/>
              <a:t>Project</a:t>
            </a:r>
            <a:endParaRPr sz="3600"/>
          </a:p>
        </p:txBody>
      </p:sp>
      <p:sp>
        <p:nvSpPr>
          <p:cNvPr id="3" name="object 3"/>
          <p:cNvSpPr/>
          <p:nvPr/>
        </p:nvSpPr>
        <p:spPr>
          <a:xfrm>
            <a:off x="904875" y="1698625"/>
            <a:ext cx="7391400" cy="453707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00" rIns="0" bIns="0" rtlCol="0">
            <a:spAutoFit/>
          </a:bodyPr>
          <a:lstStyle/>
          <a:p>
            <a:pPr marL="12700">
              <a:lnSpc>
                <a:spcPct val="100000"/>
              </a:lnSpc>
            </a:pPr>
            <a:r>
              <a:rPr sz="3600" spc="-85" dirty="0"/>
              <a:t>Figure </a:t>
            </a:r>
            <a:r>
              <a:rPr sz="3600" spc="-70" dirty="0"/>
              <a:t>3.6 </a:t>
            </a:r>
            <a:r>
              <a:rPr sz="3600" dirty="0"/>
              <a:t>-</a:t>
            </a:r>
            <a:r>
              <a:rPr sz="3600" spc="-550" dirty="0"/>
              <a:t> </a:t>
            </a:r>
            <a:r>
              <a:rPr sz="3600" spc="-105" dirty="0"/>
              <a:t>Union</a:t>
            </a:r>
            <a:endParaRPr sz="3600"/>
          </a:p>
        </p:txBody>
      </p:sp>
      <p:sp>
        <p:nvSpPr>
          <p:cNvPr id="3" name="object 3"/>
          <p:cNvSpPr/>
          <p:nvPr/>
        </p:nvSpPr>
        <p:spPr>
          <a:xfrm>
            <a:off x="76200" y="2611437"/>
            <a:ext cx="8991600" cy="16637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63748" y="4670691"/>
            <a:ext cx="8609330" cy="1644014"/>
          </a:xfrm>
          <a:prstGeom prst="rect">
            <a:avLst/>
          </a:prstGeom>
        </p:spPr>
        <p:txBody>
          <a:bodyPr vert="horz" wrap="square" lIns="0" tIns="0" rIns="0" bIns="0" rtlCol="0">
            <a:spAutoFit/>
          </a:bodyPr>
          <a:lstStyle/>
          <a:p>
            <a:pPr marL="298450" indent="-285750">
              <a:lnSpc>
                <a:spcPts val="2130"/>
              </a:lnSpc>
              <a:buFont typeface="Arial"/>
              <a:buChar char="•"/>
              <a:tabLst>
                <a:tab pos="298450" algn="l"/>
              </a:tabLst>
            </a:pPr>
            <a:r>
              <a:rPr sz="1800" b="1" dirty="0">
                <a:solidFill>
                  <a:srgbClr val="292934"/>
                </a:solidFill>
                <a:latin typeface="Arial"/>
                <a:cs typeface="Arial"/>
              </a:rPr>
              <a:t>Union-compatible</a:t>
            </a:r>
            <a:endParaRPr sz="1800" dirty="0">
              <a:latin typeface="Arial"/>
              <a:cs typeface="Arial"/>
            </a:endParaRPr>
          </a:p>
          <a:p>
            <a:pPr marL="749300" lvl="1" indent="-279400">
              <a:lnSpc>
                <a:spcPts val="2130"/>
              </a:lnSpc>
              <a:buChar char="•"/>
              <a:tabLst>
                <a:tab pos="755650" algn="l"/>
              </a:tabLst>
            </a:pPr>
            <a:r>
              <a:rPr sz="1800" dirty="0">
                <a:solidFill>
                  <a:srgbClr val="292934"/>
                </a:solidFill>
                <a:latin typeface="Arial"/>
                <a:cs typeface="Arial"/>
              </a:rPr>
              <a:t>In order for two relations to be union-compatible, both must have the</a:t>
            </a:r>
            <a:r>
              <a:rPr sz="1800" spc="-114" dirty="0">
                <a:solidFill>
                  <a:srgbClr val="292934"/>
                </a:solidFill>
                <a:latin typeface="Arial"/>
                <a:cs typeface="Arial"/>
              </a:rPr>
              <a:t> </a:t>
            </a:r>
            <a:r>
              <a:rPr sz="1800" dirty="0">
                <a:solidFill>
                  <a:srgbClr val="FF0000"/>
                </a:solidFill>
                <a:latin typeface="Arial"/>
                <a:cs typeface="Arial"/>
              </a:rPr>
              <a:t>same</a:t>
            </a:r>
            <a:endParaRPr sz="1800" dirty="0">
              <a:latin typeface="Arial"/>
              <a:cs typeface="Arial"/>
            </a:endParaRPr>
          </a:p>
          <a:p>
            <a:pPr marL="749300" marR="165100">
              <a:lnSpc>
                <a:spcPts val="2100"/>
              </a:lnSpc>
              <a:spcBef>
                <a:spcPts val="160"/>
              </a:spcBef>
            </a:pPr>
            <a:r>
              <a:rPr sz="1800" dirty="0">
                <a:solidFill>
                  <a:srgbClr val="FF0000"/>
                </a:solidFill>
                <a:latin typeface="Arial"/>
                <a:cs typeface="Arial"/>
              </a:rPr>
              <a:t>number of attributes </a:t>
            </a:r>
            <a:r>
              <a:rPr sz="1800" dirty="0">
                <a:solidFill>
                  <a:srgbClr val="292934"/>
                </a:solidFill>
                <a:latin typeface="Arial"/>
                <a:cs typeface="Arial"/>
              </a:rPr>
              <a:t>(columns) and corresponding attributes (columns)</a:t>
            </a:r>
            <a:r>
              <a:rPr sz="1800" spc="-110" dirty="0">
                <a:solidFill>
                  <a:srgbClr val="292934"/>
                </a:solidFill>
                <a:latin typeface="Arial"/>
                <a:cs typeface="Arial"/>
              </a:rPr>
              <a:t> </a:t>
            </a:r>
            <a:r>
              <a:rPr sz="1800" dirty="0">
                <a:solidFill>
                  <a:srgbClr val="292934"/>
                </a:solidFill>
                <a:latin typeface="Arial"/>
                <a:cs typeface="Arial"/>
              </a:rPr>
              <a:t>must  have the </a:t>
            </a:r>
            <a:r>
              <a:rPr sz="1800" dirty="0">
                <a:solidFill>
                  <a:srgbClr val="FF0000"/>
                </a:solidFill>
                <a:latin typeface="Arial"/>
                <a:cs typeface="Arial"/>
              </a:rPr>
              <a:t>same</a:t>
            </a:r>
            <a:r>
              <a:rPr sz="1800" spc="-75" dirty="0">
                <a:solidFill>
                  <a:srgbClr val="FF0000"/>
                </a:solidFill>
                <a:latin typeface="Arial"/>
                <a:cs typeface="Arial"/>
              </a:rPr>
              <a:t> </a:t>
            </a:r>
            <a:r>
              <a:rPr sz="1800" spc="-5" dirty="0">
                <a:solidFill>
                  <a:srgbClr val="FF0000"/>
                </a:solidFill>
                <a:latin typeface="Arial"/>
                <a:cs typeface="Arial"/>
              </a:rPr>
              <a:t>domain</a:t>
            </a:r>
            <a:r>
              <a:rPr sz="1800" spc="-5" dirty="0">
                <a:solidFill>
                  <a:srgbClr val="292934"/>
                </a:solidFill>
                <a:latin typeface="Arial"/>
                <a:cs typeface="Arial"/>
              </a:rPr>
              <a:t>.</a:t>
            </a:r>
            <a:endParaRPr sz="1800" dirty="0">
              <a:latin typeface="Arial"/>
              <a:cs typeface="Arial"/>
            </a:endParaRPr>
          </a:p>
          <a:p>
            <a:pPr marL="749300" marR="5080" lvl="1" indent="-279400">
              <a:lnSpc>
                <a:spcPts val="2100"/>
              </a:lnSpc>
              <a:spcBef>
                <a:spcPts val="100"/>
              </a:spcBef>
              <a:buChar char="•"/>
              <a:tabLst>
                <a:tab pos="755650" algn="l"/>
              </a:tabLst>
            </a:pPr>
            <a:r>
              <a:rPr sz="1800" dirty="0">
                <a:solidFill>
                  <a:srgbClr val="292934"/>
                </a:solidFill>
                <a:latin typeface="Arial"/>
                <a:cs typeface="Arial"/>
              </a:rPr>
              <a:t>The </a:t>
            </a:r>
            <a:r>
              <a:rPr sz="1800" i="1" spc="-5" dirty="0">
                <a:solidFill>
                  <a:srgbClr val="292934"/>
                </a:solidFill>
                <a:latin typeface="Arial"/>
                <a:cs typeface="Arial"/>
              </a:rPr>
              <a:t>Product</a:t>
            </a:r>
            <a:r>
              <a:rPr sz="1800" spc="-5" dirty="0">
                <a:solidFill>
                  <a:srgbClr val="292934"/>
                </a:solidFill>
                <a:latin typeface="Arial"/>
                <a:cs typeface="Arial"/>
              </a:rPr>
              <a:t>, </a:t>
            </a:r>
            <a:r>
              <a:rPr sz="1800" i="1" spc="-5" dirty="0">
                <a:solidFill>
                  <a:srgbClr val="292934"/>
                </a:solidFill>
                <a:latin typeface="Arial"/>
                <a:cs typeface="Arial"/>
              </a:rPr>
              <a:t>Join</a:t>
            </a:r>
            <a:r>
              <a:rPr sz="1800" spc="-5" dirty="0">
                <a:solidFill>
                  <a:srgbClr val="292934"/>
                </a:solidFill>
                <a:latin typeface="Arial"/>
                <a:cs typeface="Arial"/>
              </a:rPr>
              <a:t>, and </a:t>
            </a:r>
            <a:r>
              <a:rPr sz="1800" i="1" dirty="0">
                <a:solidFill>
                  <a:srgbClr val="292934"/>
                </a:solidFill>
                <a:latin typeface="Arial"/>
                <a:cs typeface="Arial"/>
              </a:rPr>
              <a:t>Divide </a:t>
            </a:r>
            <a:r>
              <a:rPr sz="1800" dirty="0">
                <a:solidFill>
                  <a:srgbClr val="292934"/>
                </a:solidFill>
                <a:latin typeface="Arial"/>
                <a:cs typeface="Arial"/>
              </a:rPr>
              <a:t>operators can be applied to a pair of tables</a:t>
            </a:r>
            <a:r>
              <a:rPr sz="1800" spc="-45" dirty="0">
                <a:solidFill>
                  <a:srgbClr val="292934"/>
                </a:solidFill>
                <a:latin typeface="Arial"/>
                <a:cs typeface="Arial"/>
              </a:rPr>
              <a:t> </a:t>
            </a:r>
            <a:r>
              <a:rPr sz="1800" dirty="0">
                <a:solidFill>
                  <a:srgbClr val="292934"/>
                </a:solidFill>
                <a:latin typeface="Arial"/>
                <a:cs typeface="Arial"/>
              </a:rPr>
              <a:t>that  are not</a:t>
            </a:r>
            <a:r>
              <a:rPr sz="1800" spc="-105" dirty="0">
                <a:solidFill>
                  <a:srgbClr val="292934"/>
                </a:solidFill>
                <a:latin typeface="Arial"/>
                <a:cs typeface="Arial"/>
              </a:rPr>
              <a:t> </a:t>
            </a:r>
            <a:r>
              <a:rPr sz="1800" dirty="0">
                <a:solidFill>
                  <a:srgbClr val="292934"/>
                </a:solidFill>
                <a:latin typeface="Arial"/>
                <a:cs typeface="Arial"/>
              </a:rPr>
              <a:t>union-compatible.</a:t>
            </a:r>
            <a:endParaRPr sz="18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00" rIns="0" bIns="0" rtlCol="0">
            <a:spAutoFit/>
          </a:bodyPr>
          <a:lstStyle/>
          <a:p>
            <a:pPr marL="12700">
              <a:lnSpc>
                <a:spcPct val="100000"/>
              </a:lnSpc>
            </a:pPr>
            <a:r>
              <a:rPr sz="3600" spc="-85" dirty="0"/>
              <a:t>Figure </a:t>
            </a:r>
            <a:r>
              <a:rPr sz="3600" spc="-70" dirty="0"/>
              <a:t>3.7 </a:t>
            </a:r>
            <a:r>
              <a:rPr sz="3600" dirty="0"/>
              <a:t>-</a:t>
            </a:r>
            <a:r>
              <a:rPr sz="3600" spc="-550" dirty="0"/>
              <a:t> </a:t>
            </a:r>
            <a:r>
              <a:rPr sz="3600" spc="-100" dirty="0"/>
              <a:t>Intersect</a:t>
            </a:r>
            <a:endParaRPr sz="3600"/>
          </a:p>
        </p:txBody>
      </p:sp>
      <p:sp>
        <p:nvSpPr>
          <p:cNvPr id="3" name="object 3"/>
          <p:cNvSpPr/>
          <p:nvPr/>
        </p:nvSpPr>
        <p:spPr>
          <a:xfrm>
            <a:off x="76200" y="2735262"/>
            <a:ext cx="8915400" cy="142398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87019" rIns="0" bIns="0" rtlCol="0">
            <a:spAutoFit/>
          </a:bodyPr>
          <a:lstStyle/>
          <a:p>
            <a:pPr marL="12700">
              <a:lnSpc>
                <a:spcPct val="100000"/>
              </a:lnSpc>
            </a:pPr>
            <a:r>
              <a:rPr sz="3200" spc="-100" dirty="0"/>
              <a:t>Relationships </a:t>
            </a:r>
            <a:r>
              <a:rPr sz="3200" spc="-90" dirty="0"/>
              <a:t>within </a:t>
            </a:r>
            <a:r>
              <a:rPr sz="3200" spc="-70" dirty="0"/>
              <a:t>the </a:t>
            </a:r>
            <a:r>
              <a:rPr sz="3200" spc="-95" dirty="0"/>
              <a:t>Relational</a:t>
            </a:r>
            <a:r>
              <a:rPr sz="3200" spc="-565" dirty="0"/>
              <a:t> </a:t>
            </a:r>
            <a:r>
              <a:rPr sz="3200" spc="-105" dirty="0"/>
              <a:t>Database</a:t>
            </a:r>
            <a:endParaRPr sz="3200"/>
          </a:p>
        </p:txBody>
      </p:sp>
      <p:sp>
        <p:nvSpPr>
          <p:cNvPr id="3" name="object 3"/>
          <p:cNvSpPr txBox="1"/>
          <p:nvPr/>
        </p:nvSpPr>
        <p:spPr>
          <a:xfrm>
            <a:off x="535940" y="1722120"/>
            <a:ext cx="7912734" cy="3324860"/>
          </a:xfrm>
          <a:prstGeom prst="rect">
            <a:avLst/>
          </a:prstGeom>
        </p:spPr>
        <p:txBody>
          <a:bodyPr vert="horz" wrap="square" lIns="0" tIns="0" rIns="0" bIns="0" rtlCol="0">
            <a:spAutoFit/>
          </a:bodyPr>
          <a:lstStyle/>
          <a:p>
            <a:pPr marL="190500" indent="-177800">
              <a:lnSpc>
                <a:spcPct val="100000"/>
              </a:lnSpc>
              <a:buClr>
                <a:srgbClr val="93A299"/>
              </a:buClr>
              <a:buSzPct val="85416"/>
              <a:buFont typeface="Arial"/>
              <a:buChar char="•"/>
              <a:tabLst>
                <a:tab pos="195580" algn="l"/>
              </a:tabLst>
            </a:pPr>
            <a:r>
              <a:rPr sz="2400" b="1" dirty="0">
                <a:solidFill>
                  <a:srgbClr val="292934"/>
                </a:solidFill>
                <a:latin typeface="Arial"/>
                <a:cs typeface="Arial"/>
              </a:rPr>
              <a:t>1:M relationship </a:t>
            </a:r>
            <a:r>
              <a:rPr sz="2400" dirty="0">
                <a:solidFill>
                  <a:srgbClr val="292934"/>
                </a:solidFill>
                <a:latin typeface="Arial"/>
                <a:cs typeface="Arial"/>
              </a:rPr>
              <a:t>- Norm for relational</a:t>
            </a:r>
            <a:r>
              <a:rPr sz="2400" spc="-100" dirty="0">
                <a:solidFill>
                  <a:srgbClr val="292934"/>
                </a:solidFill>
                <a:latin typeface="Arial"/>
                <a:cs typeface="Arial"/>
              </a:rPr>
              <a:t> </a:t>
            </a:r>
            <a:r>
              <a:rPr sz="2400" dirty="0">
                <a:solidFill>
                  <a:srgbClr val="292934"/>
                </a:solidFill>
                <a:latin typeface="Arial"/>
                <a:cs typeface="Arial"/>
              </a:rPr>
              <a:t>databases</a:t>
            </a:r>
            <a:endParaRPr sz="2400" dirty="0">
              <a:latin typeface="Arial"/>
              <a:cs typeface="Arial"/>
            </a:endParaRPr>
          </a:p>
          <a:p>
            <a:pPr marL="190500" marR="203200" indent="-177800">
              <a:lnSpc>
                <a:spcPct val="101499"/>
              </a:lnSpc>
              <a:spcBef>
                <a:spcPts val="450"/>
              </a:spcBef>
              <a:buClr>
                <a:srgbClr val="93A299"/>
              </a:buClr>
              <a:buSzPct val="83333"/>
              <a:buFont typeface="Arial"/>
              <a:buChar char="•"/>
              <a:tabLst>
                <a:tab pos="195580" algn="l"/>
              </a:tabLst>
            </a:pPr>
            <a:r>
              <a:rPr sz="2400" b="1" dirty="0">
                <a:solidFill>
                  <a:srgbClr val="292934"/>
                </a:solidFill>
                <a:latin typeface="Arial"/>
                <a:cs typeface="Arial"/>
              </a:rPr>
              <a:t>1:1 relationship </a:t>
            </a:r>
            <a:r>
              <a:rPr sz="2400" dirty="0">
                <a:solidFill>
                  <a:srgbClr val="292934"/>
                </a:solidFill>
                <a:latin typeface="Arial"/>
                <a:cs typeface="Arial"/>
              </a:rPr>
              <a:t>- One entity can be related to only</a:t>
            </a:r>
            <a:r>
              <a:rPr sz="2400" spc="-100" dirty="0">
                <a:solidFill>
                  <a:srgbClr val="292934"/>
                </a:solidFill>
                <a:latin typeface="Arial"/>
                <a:cs typeface="Arial"/>
              </a:rPr>
              <a:t> </a:t>
            </a:r>
            <a:r>
              <a:rPr sz="2400" dirty="0">
                <a:solidFill>
                  <a:srgbClr val="292934"/>
                </a:solidFill>
                <a:latin typeface="Arial"/>
                <a:cs typeface="Arial"/>
              </a:rPr>
              <a:t>one  other entity and vice</a:t>
            </a:r>
            <a:r>
              <a:rPr sz="2400" spc="-100" dirty="0">
                <a:solidFill>
                  <a:srgbClr val="292934"/>
                </a:solidFill>
                <a:latin typeface="Arial"/>
                <a:cs typeface="Arial"/>
              </a:rPr>
              <a:t> </a:t>
            </a:r>
            <a:r>
              <a:rPr sz="2400" dirty="0">
                <a:solidFill>
                  <a:srgbClr val="292934"/>
                </a:solidFill>
                <a:latin typeface="Arial"/>
                <a:cs typeface="Arial"/>
              </a:rPr>
              <a:t>versa</a:t>
            </a:r>
            <a:endParaRPr sz="2400" dirty="0">
              <a:latin typeface="Arial"/>
              <a:cs typeface="Arial"/>
            </a:endParaRPr>
          </a:p>
          <a:p>
            <a:pPr marL="190500" marR="5080" indent="-177800">
              <a:lnSpc>
                <a:spcPct val="99400"/>
              </a:lnSpc>
              <a:spcBef>
                <a:spcPts val="610"/>
              </a:spcBef>
              <a:buClr>
                <a:srgbClr val="93A299"/>
              </a:buClr>
              <a:buSzPct val="83333"/>
              <a:buFont typeface="Arial"/>
              <a:buChar char="•"/>
              <a:tabLst>
                <a:tab pos="195580" algn="l"/>
              </a:tabLst>
            </a:pPr>
            <a:r>
              <a:rPr sz="2400" b="1" dirty="0">
                <a:solidFill>
                  <a:srgbClr val="292934"/>
                </a:solidFill>
                <a:latin typeface="Arial"/>
                <a:cs typeface="Arial"/>
              </a:rPr>
              <a:t>Many-to-many (M:N) relationship </a:t>
            </a:r>
            <a:r>
              <a:rPr sz="2400" dirty="0">
                <a:solidFill>
                  <a:srgbClr val="292934"/>
                </a:solidFill>
                <a:latin typeface="Arial"/>
                <a:cs typeface="Arial"/>
              </a:rPr>
              <a:t>- </a:t>
            </a:r>
            <a:r>
              <a:rPr sz="2400" dirty="0">
                <a:solidFill>
                  <a:srgbClr val="FF0000"/>
                </a:solidFill>
                <a:latin typeface="Arial"/>
                <a:cs typeface="Arial"/>
              </a:rPr>
              <a:t>Implemented by  creating a new entity in 1:M relationships with the</a:t>
            </a:r>
            <a:r>
              <a:rPr sz="2400" spc="-100" dirty="0">
                <a:solidFill>
                  <a:srgbClr val="FF0000"/>
                </a:solidFill>
                <a:latin typeface="Arial"/>
                <a:cs typeface="Arial"/>
              </a:rPr>
              <a:t> </a:t>
            </a:r>
            <a:r>
              <a:rPr sz="2400" dirty="0">
                <a:solidFill>
                  <a:srgbClr val="FF0000"/>
                </a:solidFill>
                <a:latin typeface="Arial"/>
                <a:cs typeface="Arial"/>
              </a:rPr>
              <a:t>original  entities</a:t>
            </a:r>
            <a:endParaRPr sz="2400" dirty="0">
              <a:latin typeface="Arial"/>
              <a:cs typeface="Arial"/>
            </a:endParaRPr>
          </a:p>
          <a:p>
            <a:pPr marL="469900" marR="78740" lvl="1" indent="-190500">
              <a:lnSpc>
                <a:spcPct val="100400"/>
              </a:lnSpc>
              <a:spcBef>
                <a:spcPts val="490"/>
              </a:spcBef>
              <a:buClr>
                <a:srgbClr val="93A299"/>
              </a:buClr>
              <a:buSzPct val="85000"/>
              <a:buFont typeface="Arial"/>
              <a:buChar char="•"/>
              <a:tabLst>
                <a:tab pos="462280" algn="l"/>
              </a:tabLst>
            </a:pPr>
            <a:r>
              <a:rPr sz="2000" b="1" dirty="0">
                <a:solidFill>
                  <a:srgbClr val="292934"/>
                </a:solidFill>
                <a:latin typeface="Arial"/>
                <a:cs typeface="Arial"/>
              </a:rPr>
              <a:t>Composite entity </a:t>
            </a:r>
            <a:r>
              <a:rPr sz="2000" spc="-5" dirty="0">
                <a:solidFill>
                  <a:srgbClr val="292934"/>
                </a:solidFill>
                <a:latin typeface="Arial"/>
                <a:cs typeface="Arial"/>
              </a:rPr>
              <a:t>(</a:t>
            </a:r>
            <a:r>
              <a:rPr sz="2000" b="1" spc="-5" dirty="0">
                <a:solidFill>
                  <a:srgbClr val="292934"/>
                </a:solidFill>
                <a:latin typeface="Arial"/>
                <a:cs typeface="Arial"/>
              </a:rPr>
              <a:t>Bridge </a:t>
            </a:r>
            <a:r>
              <a:rPr sz="2000" dirty="0">
                <a:solidFill>
                  <a:srgbClr val="292934"/>
                </a:solidFill>
                <a:latin typeface="Arial"/>
                <a:cs typeface="Arial"/>
              </a:rPr>
              <a:t>or </a:t>
            </a:r>
            <a:r>
              <a:rPr sz="2000" b="1" dirty="0">
                <a:solidFill>
                  <a:srgbClr val="292934"/>
                </a:solidFill>
                <a:latin typeface="Arial"/>
                <a:cs typeface="Arial"/>
              </a:rPr>
              <a:t>associative </a:t>
            </a:r>
            <a:r>
              <a:rPr sz="2000" b="1" spc="-5" dirty="0">
                <a:solidFill>
                  <a:srgbClr val="292934"/>
                </a:solidFill>
                <a:latin typeface="Arial"/>
                <a:cs typeface="Arial"/>
              </a:rPr>
              <a:t>entity</a:t>
            </a:r>
            <a:r>
              <a:rPr sz="2000" spc="-5" dirty="0">
                <a:solidFill>
                  <a:srgbClr val="292934"/>
                </a:solidFill>
                <a:latin typeface="Arial"/>
                <a:cs typeface="Arial"/>
              </a:rPr>
              <a:t>): </a:t>
            </a:r>
            <a:r>
              <a:rPr sz="2000" dirty="0">
                <a:solidFill>
                  <a:srgbClr val="292934"/>
                </a:solidFill>
                <a:latin typeface="Arial"/>
                <a:cs typeface="Arial"/>
              </a:rPr>
              <a:t>Helps avoid  problems inherent to M:N relationships, includes the primary</a:t>
            </a:r>
            <a:r>
              <a:rPr sz="2000" spc="-110" dirty="0">
                <a:solidFill>
                  <a:srgbClr val="292934"/>
                </a:solidFill>
                <a:latin typeface="Arial"/>
                <a:cs typeface="Arial"/>
              </a:rPr>
              <a:t> </a:t>
            </a:r>
            <a:r>
              <a:rPr sz="2000" dirty="0">
                <a:solidFill>
                  <a:srgbClr val="292934"/>
                </a:solidFill>
                <a:latin typeface="Arial"/>
                <a:cs typeface="Arial"/>
              </a:rPr>
              <a:t>keys  of tables to be</a:t>
            </a:r>
            <a:r>
              <a:rPr sz="2000" spc="-105" dirty="0">
                <a:solidFill>
                  <a:srgbClr val="292934"/>
                </a:solidFill>
                <a:latin typeface="Arial"/>
                <a:cs typeface="Arial"/>
              </a:rPr>
              <a:t> </a:t>
            </a:r>
            <a:r>
              <a:rPr sz="2000" dirty="0">
                <a:solidFill>
                  <a:srgbClr val="292934"/>
                </a:solidFill>
                <a:latin typeface="Arial"/>
                <a:cs typeface="Arial"/>
              </a:rPr>
              <a:t>linked</a:t>
            </a:r>
            <a:endParaRPr sz="2000" dirty="0">
              <a:latin typeface="Arial"/>
              <a:cs typeface="Arial"/>
            </a:endParaRPr>
          </a:p>
        </p:txBody>
      </p:sp>
    </p:spTree>
    <p:extLst>
      <p:ext uri="{BB962C8B-B14F-4D97-AF65-F5344CB8AC3E}">
        <p14:creationId xmlns:p14="http://schemas.microsoft.com/office/powerpoint/2010/main" val="4029330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00" rIns="0" bIns="0" rtlCol="0">
            <a:spAutoFit/>
          </a:bodyPr>
          <a:lstStyle/>
          <a:p>
            <a:pPr marL="12700">
              <a:lnSpc>
                <a:spcPct val="100000"/>
              </a:lnSpc>
            </a:pPr>
            <a:r>
              <a:rPr sz="3600" spc="-85" dirty="0"/>
              <a:t>Figure </a:t>
            </a:r>
            <a:r>
              <a:rPr sz="3600" spc="-70" dirty="0"/>
              <a:t>3.8 </a:t>
            </a:r>
            <a:r>
              <a:rPr sz="3600" dirty="0"/>
              <a:t>-</a:t>
            </a:r>
            <a:r>
              <a:rPr sz="3600" spc="-525" dirty="0"/>
              <a:t> </a:t>
            </a:r>
            <a:r>
              <a:rPr sz="3600" spc="-110" dirty="0"/>
              <a:t>Difference</a:t>
            </a:r>
            <a:endParaRPr sz="3600"/>
          </a:p>
        </p:txBody>
      </p:sp>
      <p:sp>
        <p:nvSpPr>
          <p:cNvPr id="3" name="object 3"/>
          <p:cNvSpPr/>
          <p:nvPr/>
        </p:nvSpPr>
        <p:spPr>
          <a:xfrm>
            <a:off x="76200" y="2819400"/>
            <a:ext cx="8991600" cy="132397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00" rIns="0" bIns="0" rtlCol="0">
            <a:spAutoFit/>
          </a:bodyPr>
          <a:lstStyle/>
          <a:p>
            <a:pPr marL="12700">
              <a:lnSpc>
                <a:spcPct val="100000"/>
              </a:lnSpc>
            </a:pPr>
            <a:r>
              <a:rPr sz="3600" spc="-85" dirty="0"/>
              <a:t>Figure </a:t>
            </a:r>
            <a:r>
              <a:rPr sz="3600" spc="-70" dirty="0"/>
              <a:t>3.9 </a:t>
            </a:r>
            <a:r>
              <a:rPr sz="3600" dirty="0"/>
              <a:t>-</a:t>
            </a:r>
            <a:r>
              <a:rPr sz="3600" spc="-550" dirty="0"/>
              <a:t> </a:t>
            </a:r>
            <a:r>
              <a:rPr sz="3600" spc="-105" dirty="0"/>
              <a:t>Product</a:t>
            </a:r>
            <a:endParaRPr sz="3600"/>
          </a:p>
        </p:txBody>
      </p:sp>
      <p:sp>
        <p:nvSpPr>
          <p:cNvPr id="3" name="object 3"/>
          <p:cNvSpPr/>
          <p:nvPr/>
        </p:nvSpPr>
        <p:spPr>
          <a:xfrm>
            <a:off x="76200" y="2203450"/>
            <a:ext cx="8991600" cy="320675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4000" rIns="0" bIns="0" rtlCol="0">
            <a:spAutoFit/>
          </a:bodyPr>
          <a:lstStyle/>
          <a:p>
            <a:pPr marL="12700">
              <a:lnSpc>
                <a:spcPct val="100000"/>
              </a:lnSpc>
            </a:pPr>
            <a:r>
              <a:rPr sz="3600" spc="-85" dirty="0"/>
              <a:t>Figure </a:t>
            </a:r>
            <a:r>
              <a:rPr sz="3600" spc="-80" dirty="0"/>
              <a:t>3.16 </a:t>
            </a:r>
            <a:r>
              <a:rPr sz="3600" dirty="0"/>
              <a:t>-</a:t>
            </a:r>
            <a:r>
              <a:rPr sz="3600" spc="-535" dirty="0"/>
              <a:t> </a:t>
            </a:r>
            <a:r>
              <a:rPr sz="3600" spc="-105" dirty="0"/>
              <a:t>Divide</a:t>
            </a:r>
            <a:endParaRPr sz="3600"/>
          </a:p>
        </p:txBody>
      </p:sp>
      <p:sp>
        <p:nvSpPr>
          <p:cNvPr id="3" name="object 3"/>
          <p:cNvSpPr/>
          <p:nvPr/>
        </p:nvSpPr>
        <p:spPr>
          <a:xfrm>
            <a:off x="387350" y="2362200"/>
            <a:ext cx="8345487" cy="298132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6539" rIns="0" bIns="0" rtlCol="0">
            <a:spAutoFit/>
          </a:bodyPr>
          <a:lstStyle/>
          <a:p>
            <a:pPr marL="12700">
              <a:lnSpc>
                <a:spcPct val="100000"/>
              </a:lnSpc>
            </a:pPr>
            <a:r>
              <a:rPr sz="3600" spc="-125" dirty="0"/>
              <a:t>Types </a:t>
            </a:r>
            <a:r>
              <a:rPr sz="3600" spc="-50" dirty="0"/>
              <a:t>of</a:t>
            </a:r>
            <a:r>
              <a:rPr sz="3600" spc="-345" dirty="0"/>
              <a:t> </a:t>
            </a:r>
            <a:r>
              <a:rPr sz="3600" spc="-85" dirty="0"/>
              <a:t>Joins</a:t>
            </a:r>
            <a:endParaRPr sz="3600"/>
          </a:p>
        </p:txBody>
      </p:sp>
      <p:sp>
        <p:nvSpPr>
          <p:cNvPr id="3" name="object 3"/>
          <p:cNvSpPr txBox="1"/>
          <p:nvPr/>
        </p:nvSpPr>
        <p:spPr>
          <a:xfrm>
            <a:off x="535940" y="1666240"/>
            <a:ext cx="7900670" cy="4773102"/>
          </a:xfrm>
          <a:prstGeom prst="rect">
            <a:avLst/>
          </a:prstGeom>
        </p:spPr>
        <p:txBody>
          <a:bodyPr vert="horz" wrap="square" lIns="0" tIns="0" rIns="0" bIns="0" rtlCol="0">
            <a:spAutoFit/>
          </a:bodyPr>
          <a:lstStyle/>
          <a:p>
            <a:pPr marL="190500" marR="40640" indent="-177800">
              <a:lnSpc>
                <a:spcPts val="2500"/>
              </a:lnSpc>
              <a:buClr>
                <a:srgbClr val="93A299"/>
              </a:buClr>
              <a:buSzPct val="85416"/>
              <a:buFont typeface="Arial"/>
              <a:buChar char="•"/>
              <a:tabLst>
                <a:tab pos="195580" algn="l"/>
              </a:tabLst>
            </a:pPr>
            <a:r>
              <a:rPr sz="2400" b="1" dirty="0">
                <a:solidFill>
                  <a:srgbClr val="292934"/>
                </a:solidFill>
                <a:latin typeface="Arial"/>
                <a:cs typeface="Arial"/>
              </a:rPr>
              <a:t>Inner join</a:t>
            </a:r>
            <a:r>
              <a:rPr sz="2400" dirty="0">
                <a:solidFill>
                  <a:srgbClr val="292934"/>
                </a:solidFill>
                <a:latin typeface="Arial"/>
                <a:cs typeface="Arial"/>
              </a:rPr>
              <a:t>: </a:t>
            </a:r>
            <a:r>
              <a:rPr sz="2400" dirty="0">
                <a:solidFill>
                  <a:srgbClr val="FF0000"/>
                </a:solidFill>
                <a:latin typeface="Arial"/>
                <a:cs typeface="Arial"/>
              </a:rPr>
              <a:t>Only returns matched records </a:t>
            </a:r>
            <a:r>
              <a:rPr sz="2400" dirty="0">
                <a:solidFill>
                  <a:srgbClr val="292934"/>
                </a:solidFill>
                <a:latin typeface="Arial"/>
                <a:cs typeface="Arial"/>
              </a:rPr>
              <a:t>from the</a:t>
            </a:r>
            <a:r>
              <a:rPr sz="2400" spc="-105" dirty="0">
                <a:solidFill>
                  <a:srgbClr val="292934"/>
                </a:solidFill>
                <a:latin typeface="Arial"/>
                <a:cs typeface="Arial"/>
              </a:rPr>
              <a:t> </a:t>
            </a:r>
            <a:r>
              <a:rPr sz="2400" dirty="0">
                <a:solidFill>
                  <a:srgbClr val="292934"/>
                </a:solidFill>
                <a:latin typeface="Arial"/>
                <a:cs typeface="Arial"/>
              </a:rPr>
              <a:t>tables  that are being</a:t>
            </a:r>
            <a:r>
              <a:rPr sz="2400" spc="-105" dirty="0">
                <a:solidFill>
                  <a:srgbClr val="292934"/>
                </a:solidFill>
                <a:latin typeface="Arial"/>
                <a:cs typeface="Arial"/>
              </a:rPr>
              <a:t> </a:t>
            </a:r>
            <a:r>
              <a:rPr sz="2400" dirty="0">
                <a:solidFill>
                  <a:srgbClr val="292934"/>
                </a:solidFill>
                <a:latin typeface="Arial"/>
                <a:cs typeface="Arial"/>
              </a:rPr>
              <a:t>joined</a:t>
            </a:r>
            <a:endParaRPr sz="2400" dirty="0">
              <a:latin typeface="Arial"/>
              <a:cs typeface="Arial"/>
            </a:endParaRPr>
          </a:p>
          <a:p>
            <a:pPr marL="469900" marR="5080" lvl="1" indent="-190500">
              <a:lnSpc>
                <a:spcPts val="2220"/>
              </a:lnSpc>
              <a:spcBef>
                <a:spcPts val="440"/>
              </a:spcBef>
              <a:buClr>
                <a:srgbClr val="93A299"/>
              </a:buClr>
              <a:buSzPct val="85000"/>
              <a:buFont typeface="Arial"/>
              <a:buChar char="•"/>
              <a:tabLst>
                <a:tab pos="462280" algn="l"/>
              </a:tabLst>
            </a:pPr>
            <a:r>
              <a:rPr sz="2000" b="1" dirty="0">
                <a:solidFill>
                  <a:srgbClr val="292934"/>
                </a:solidFill>
                <a:latin typeface="Arial"/>
                <a:cs typeface="Arial"/>
              </a:rPr>
              <a:t>Natural join</a:t>
            </a:r>
            <a:r>
              <a:rPr sz="2000" dirty="0">
                <a:solidFill>
                  <a:srgbClr val="292934"/>
                </a:solidFill>
                <a:latin typeface="Arial"/>
                <a:cs typeface="Arial"/>
              </a:rPr>
              <a:t>: Links tables by selecting only the rows </a:t>
            </a:r>
            <a:r>
              <a:rPr sz="2000" dirty="0">
                <a:latin typeface="Arial"/>
                <a:cs typeface="Arial"/>
              </a:rPr>
              <a:t>with</a:t>
            </a:r>
            <a:r>
              <a:rPr sz="2000" spc="-105" dirty="0">
                <a:latin typeface="Arial"/>
                <a:cs typeface="Arial"/>
              </a:rPr>
              <a:t> </a:t>
            </a:r>
            <a:r>
              <a:rPr sz="2000" dirty="0">
                <a:latin typeface="Arial"/>
                <a:cs typeface="Arial"/>
              </a:rPr>
              <a:t>common  values in their common</a:t>
            </a:r>
            <a:r>
              <a:rPr sz="2000" spc="-100" dirty="0">
                <a:latin typeface="Arial"/>
                <a:cs typeface="Arial"/>
              </a:rPr>
              <a:t> </a:t>
            </a:r>
            <a:r>
              <a:rPr sz="2000" dirty="0">
                <a:latin typeface="Arial"/>
                <a:cs typeface="Arial"/>
              </a:rPr>
              <a:t>attributes</a:t>
            </a:r>
            <a:r>
              <a:rPr lang="en-US" sz="2000" dirty="0">
                <a:latin typeface="Arial"/>
                <a:cs typeface="Arial"/>
              </a:rPr>
              <a:t> (</a:t>
            </a:r>
            <a:r>
              <a:rPr lang="en-US" sz="2000" dirty="0">
                <a:solidFill>
                  <a:srgbClr val="FF0000"/>
                </a:solidFill>
                <a:latin typeface="Arial"/>
                <a:cs typeface="Arial"/>
              </a:rPr>
              <a:t>without duplicate columns</a:t>
            </a:r>
            <a:r>
              <a:rPr lang="en-US" sz="2000" dirty="0">
                <a:latin typeface="Arial"/>
                <a:cs typeface="Arial"/>
              </a:rPr>
              <a:t>)</a:t>
            </a:r>
            <a:endParaRPr sz="2000" dirty="0">
              <a:latin typeface="Arial"/>
              <a:cs typeface="Arial"/>
            </a:endParaRPr>
          </a:p>
          <a:p>
            <a:pPr marL="741680" lvl="2" indent="-182880">
              <a:lnSpc>
                <a:spcPct val="100000"/>
              </a:lnSpc>
              <a:spcBef>
                <a:spcPts val="105"/>
              </a:spcBef>
              <a:buClr>
                <a:srgbClr val="93A299"/>
              </a:buClr>
              <a:buSzPct val="88888"/>
              <a:buFont typeface="Arial"/>
              <a:buChar char="•"/>
              <a:tabLst>
                <a:tab pos="741680" algn="l"/>
              </a:tabLst>
            </a:pPr>
            <a:r>
              <a:rPr sz="1800" b="1" spc="-5" dirty="0">
                <a:solidFill>
                  <a:srgbClr val="292934"/>
                </a:solidFill>
                <a:latin typeface="Arial"/>
                <a:cs typeface="Arial"/>
              </a:rPr>
              <a:t>Join columns</a:t>
            </a:r>
            <a:r>
              <a:rPr sz="1800" spc="-5" dirty="0">
                <a:solidFill>
                  <a:srgbClr val="292934"/>
                </a:solidFill>
                <a:latin typeface="Arial"/>
                <a:cs typeface="Arial"/>
              </a:rPr>
              <a:t>: </a:t>
            </a:r>
            <a:r>
              <a:rPr sz="1800" dirty="0">
                <a:solidFill>
                  <a:srgbClr val="292934"/>
                </a:solidFill>
                <a:latin typeface="Arial"/>
                <a:cs typeface="Arial"/>
              </a:rPr>
              <a:t>Common</a:t>
            </a:r>
            <a:r>
              <a:rPr sz="1800" spc="-55" dirty="0">
                <a:solidFill>
                  <a:srgbClr val="292934"/>
                </a:solidFill>
                <a:latin typeface="Arial"/>
                <a:cs typeface="Arial"/>
              </a:rPr>
              <a:t> </a:t>
            </a:r>
            <a:r>
              <a:rPr sz="1800" dirty="0">
                <a:solidFill>
                  <a:srgbClr val="292934"/>
                </a:solidFill>
                <a:latin typeface="Arial"/>
                <a:cs typeface="Arial"/>
              </a:rPr>
              <a:t>columns</a:t>
            </a:r>
            <a:endParaRPr sz="1800" dirty="0">
              <a:latin typeface="Arial"/>
              <a:cs typeface="Arial"/>
            </a:endParaRPr>
          </a:p>
          <a:p>
            <a:pPr marL="469900" marR="342265" lvl="1" indent="-190500">
              <a:lnSpc>
                <a:spcPts val="2220"/>
              </a:lnSpc>
              <a:spcBef>
                <a:spcPts val="490"/>
              </a:spcBef>
              <a:buClr>
                <a:srgbClr val="93A299"/>
              </a:buClr>
              <a:buSzPct val="85000"/>
              <a:buFont typeface="Arial"/>
              <a:buChar char="•"/>
              <a:tabLst>
                <a:tab pos="462280" algn="l"/>
              </a:tabLst>
            </a:pPr>
            <a:r>
              <a:rPr sz="2000" b="1" dirty="0">
                <a:solidFill>
                  <a:srgbClr val="292934"/>
                </a:solidFill>
                <a:latin typeface="Arial"/>
                <a:cs typeface="Arial"/>
              </a:rPr>
              <a:t>Equijoin</a:t>
            </a:r>
            <a:r>
              <a:rPr sz="2000" dirty="0">
                <a:solidFill>
                  <a:srgbClr val="292934"/>
                </a:solidFill>
                <a:latin typeface="Arial"/>
                <a:cs typeface="Arial"/>
              </a:rPr>
              <a:t>: Links tables on the basis of an equality condition</a:t>
            </a:r>
            <a:r>
              <a:rPr sz="2000" spc="-110" dirty="0">
                <a:solidFill>
                  <a:srgbClr val="292934"/>
                </a:solidFill>
                <a:latin typeface="Arial"/>
                <a:cs typeface="Arial"/>
              </a:rPr>
              <a:t> </a:t>
            </a:r>
            <a:r>
              <a:rPr sz="2000" dirty="0">
                <a:solidFill>
                  <a:srgbClr val="292934"/>
                </a:solidFill>
                <a:latin typeface="Arial"/>
                <a:cs typeface="Arial"/>
              </a:rPr>
              <a:t>that  compares specified columns of each</a:t>
            </a:r>
            <a:r>
              <a:rPr sz="2000" spc="-105" dirty="0">
                <a:solidFill>
                  <a:srgbClr val="292934"/>
                </a:solidFill>
                <a:latin typeface="Arial"/>
                <a:cs typeface="Arial"/>
              </a:rPr>
              <a:t> </a:t>
            </a:r>
            <a:r>
              <a:rPr sz="2000" dirty="0">
                <a:solidFill>
                  <a:srgbClr val="292934"/>
                </a:solidFill>
                <a:latin typeface="Arial"/>
                <a:cs typeface="Arial"/>
              </a:rPr>
              <a:t>table</a:t>
            </a:r>
            <a:r>
              <a:rPr lang="en-US" sz="2000" dirty="0">
                <a:solidFill>
                  <a:srgbClr val="292934"/>
                </a:solidFill>
                <a:latin typeface="Arial"/>
                <a:cs typeface="Arial"/>
              </a:rPr>
              <a:t> (</a:t>
            </a:r>
            <a:r>
              <a:rPr lang="en-US" sz="2000" dirty="0">
                <a:solidFill>
                  <a:srgbClr val="FF0000"/>
                </a:solidFill>
                <a:latin typeface="Arial"/>
                <a:cs typeface="Arial"/>
              </a:rPr>
              <a:t>with duplicate columns)</a:t>
            </a:r>
            <a:endParaRPr sz="2000" dirty="0">
              <a:solidFill>
                <a:srgbClr val="FF0000"/>
              </a:solidFill>
              <a:latin typeface="Arial"/>
              <a:cs typeface="Arial"/>
            </a:endParaRPr>
          </a:p>
          <a:p>
            <a:pPr lvl="1">
              <a:lnSpc>
                <a:spcPct val="100000"/>
              </a:lnSpc>
              <a:spcBef>
                <a:spcPts val="56"/>
              </a:spcBef>
              <a:buClr>
                <a:srgbClr val="93A299"/>
              </a:buClr>
              <a:buFont typeface="Arial"/>
              <a:buChar char="•"/>
            </a:pPr>
            <a:endParaRPr sz="2800" dirty="0">
              <a:latin typeface="Times New Roman"/>
              <a:cs typeface="Times New Roman"/>
            </a:endParaRPr>
          </a:p>
          <a:p>
            <a:pPr marL="190500" marR="276225" indent="-177800">
              <a:lnSpc>
                <a:spcPts val="2520"/>
              </a:lnSpc>
              <a:buClr>
                <a:srgbClr val="93A299"/>
              </a:buClr>
              <a:buSzPct val="85416"/>
              <a:buFont typeface="Arial"/>
              <a:buChar char="•"/>
              <a:tabLst>
                <a:tab pos="195580" algn="l"/>
              </a:tabLst>
            </a:pPr>
            <a:r>
              <a:rPr sz="2400" b="1" dirty="0">
                <a:solidFill>
                  <a:srgbClr val="292934"/>
                </a:solidFill>
                <a:latin typeface="Arial"/>
                <a:cs typeface="Arial"/>
              </a:rPr>
              <a:t>Outer join</a:t>
            </a:r>
            <a:r>
              <a:rPr sz="2400" dirty="0">
                <a:solidFill>
                  <a:srgbClr val="292934"/>
                </a:solidFill>
                <a:latin typeface="Arial"/>
                <a:cs typeface="Arial"/>
              </a:rPr>
              <a:t>: Matched pairs are </a:t>
            </a:r>
            <a:r>
              <a:rPr sz="2400" dirty="0">
                <a:solidFill>
                  <a:srgbClr val="FF0000"/>
                </a:solidFill>
                <a:latin typeface="Arial"/>
                <a:cs typeface="Arial"/>
              </a:rPr>
              <a:t>retained and</a:t>
            </a:r>
            <a:r>
              <a:rPr sz="2400" spc="-105" dirty="0">
                <a:solidFill>
                  <a:srgbClr val="FF0000"/>
                </a:solidFill>
                <a:latin typeface="Arial"/>
                <a:cs typeface="Arial"/>
              </a:rPr>
              <a:t> </a:t>
            </a:r>
            <a:r>
              <a:rPr sz="2400" dirty="0">
                <a:solidFill>
                  <a:srgbClr val="FF0000"/>
                </a:solidFill>
                <a:latin typeface="Arial"/>
                <a:cs typeface="Arial"/>
              </a:rPr>
              <a:t>unmatched  </a:t>
            </a:r>
            <a:r>
              <a:rPr sz="2400" dirty="0">
                <a:solidFill>
                  <a:srgbClr val="292934"/>
                </a:solidFill>
                <a:latin typeface="Arial"/>
                <a:cs typeface="Arial"/>
              </a:rPr>
              <a:t>values in the other table are left</a:t>
            </a:r>
            <a:r>
              <a:rPr sz="2400" spc="-105" dirty="0">
                <a:solidFill>
                  <a:srgbClr val="292934"/>
                </a:solidFill>
                <a:latin typeface="Arial"/>
                <a:cs typeface="Arial"/>
              </a:rPr>
              <a:t> </a:t>
            </a:r>
            <a:r>
              <a:rPr sz="2400" dirty="0">
                <a:solidFill>
                  <a:srgbClr val="292934"/>
                </a:solidFill>
                <a:latin typeface="Arial"/>
                <a:cs typeface="Arial"/>
              </a:rPr>
              <a:t>null</a:t>
            </a:r>
            <a:endParaRPr sz="2400" dirty="0">
              <a:latin typeface="Arial"/>
              <a:cs typeface="Arial"/>
            </a:endParaRPr>
          </a:p>
          <a:p>
            <a:pPr marL="469900" marR="339090" lvl="1" indent="-190500">
              <a:lnSpc>
                <a:spcPts val="2220"/>
              </a:lnSpc>
              <a:spcBef>
                <a:spcPts val="439"/>
              </a:spcBef>
              <a:buClr>
                <a:srgbClr val="93A299"/>
              </a:buClr>
              <a:buSzPct val="85000"/>
              <a:buFont typeface="Arial"/>
              <a:buChar char="•"/>
              <a:tabLst>
                <a:tab pos="462280" algn="l"/>
              </a:tabLst>
            </a:pPr>
            <a:r>
              <a:rPr sz="2000" b="1" dirty="0">
                <a:solidFill>
                  <a:srgbClr val="292934"/>
                </a:solidFill>
                <a:latin typeface="Arial"/>
                <a:cs typeface="Arial"/>
              </a:rPr>
              <a:t>Left outer join</a:t>
            </a:r>
            <a:r>
              <a:rPr sz="2000" dirty="0">
                <a:solidFill>
                  <a:srgbClr val="292934"/>
                </a:solidFill>
                <a:latin typeface="Arial"/>
                <a:cs typeface="Arial"/>
              </a:rPr>
              <a:t>: </a:t>
            </a:r>
            <a:r>
              <a:rPr sz="2000" spc="-15" dirty="0">
                <a:solidFill>
                  <a:srgbClr val="292934"/>
                </a:solidFill>
                <a:latin typeface="Arial"/>
                <a:cs typeface="Arial"/>
              </a:rPr>
              <a:t>Yields </a:t>
            </a:r>
            <a:r>
              <a:rPr sz="2000" dirty="0">
                <a:solidFill>
                  <a:srgbClr val="292934"/>
                </a:solidFill>
                <a:latin typeface="Arial"/>
                <a:cs typeface="Arial"/>
              </a:rPr>
              <a:t>all of the rows in the first table,</a:t>
            </a:r>
            <a:r>
              <a:rPr sz="2000" spc="-85" dirty="0">
                <a:solidFill>
                  <a:srgbClr val="292934"/>
                </a:solidFill>
                <a:latin typeface="Arial"/>
                <a:cs typeface="Arial"/>
              </a:rPr>
              <a:t> </a:t>
            </a:r>
            <a:r>
              <a:rPr sz="2000" dirty="0">
                <a:solidFill>
                  <a:srgbClr val="292934"/>
                </a:solidFill>
                <a:latin typeface="Arial"/>
                <a:cs typeface="Arial"/>
              </a:rPr>
              <a:t>including  those that do not have a matching value in the second</a:t>
            </a:r>
            <a:r>
              <a:rPr sz="2000" spc="-110" dirty="0">
                <a:solidFill>
                  <a:srgbClr val="292934"/>
                </a:solidFill>
                <a:latin typeface="Arial"/>
                <a:cs typeface="Arial"/>
              </a:rPr>
              <a:t> </a:t>
            </a:r>
            <a:r>
              <a:rPr sz="2000" dirty="0">
                <a:solidFill>
                  <a:srgbClr val="292934"/>
                </a:solidFill>
                <a:latin typeface="Arial"/>
                <a:cs typeface="Arial"/>
              </a:rPr>
              <a:t>table</a:t>
            </a:r>
            <a:endParaRPr sz="2000" dirty="0">
              <a:latin typeface="Arial"/>
              <a:cs typeface="Arial"/>
            </a:endParaRPr>
          </a:p>
          <a:p>
            <a:pPr marL="469900" marR="136525" lvl="1" indent="-190500">
              <a:lnSpc>
                <a:spcPts val="2220"/>
              </a:lnSpc>
              <a:spcBef>
                <a:spcPts val="360"/>
              </a:spcBef>
              <a:buClr>
                <a:srgbClr val="93A299"/>
              </a:buClr>
              <a:buSzPct val="85000"/>
              <a:buFont typeface="Arial"/>
              <a:buChar char="•"/>
              <a:tabLst>
                <a:tab pos="462280" algn="l"/>
              </a:tabLst>
            </a:pPr>
            <a:r>
              <a:rPr sz="2000" b="1" dirty="0">
                <a:solidFill>
                  <a:srgbClr val="292934"/>
                </a:solidFill>
                <a:latin typeface="Arial"/>
                <a:cs typeface="Arial"/>
              </a:rPr>
              <a:t>Right outer join</a:t>
            </a:r>
            <a:r>
              <a:rPr sz="2000" dirty="0">
                <a:solidFill>
                  <a:srgbClr val="292934"/>
                </a:solidFill>
                <a:latin typeface="Arial"/>
                <a:cs typeface="Arial"/>
              </a:rPr>
              <a:t>: </a:t>
            </a:r>
            <a:r>
              <a:rPr sz="2000" spc="-15" dirty="0">
                <a:solidFill>
                  <a:srgbClr val="292934"/>
                </a:solidFill>
                <a:latin typeface="Arial"/>
                <a:cs typeface="Arial"/>
              </a:rPr>
              <a:t>Yields </a:t>
            </a:r>
            <a:r>
              <a:rPr sz="2000" dirty="0">
                <a:solidFill>
                  <a:srgbClr val="292934"/>
                </a:solidFill>
                <a:latin typeface="Arial"/>
                <a:cs typeface="Arial"/>
              </a:rPr>
              <a:t>all of the rows in the second table,  including those that do not have matching values in the first</a:t>
            </a:r>
            <a:r>
              <a:rPr sz="2000" spc="-114" dirty="0">
                <a:solidFill>
                  <a:srgbClr val="292934"/>
                </a:solidFill>
                <a:latin typeface="Arial"/>
                <a:cs typeface="Arial"/>
              </a:rPr>
              <a:t> </a:t>
            </a:r>
            <a:r>
              <a:rPr sz="2000" dirty="0">
                <a:solidFill>
                  <a:srgbClr val="292934"/>
                </a:solidFill>
                <a:latin typeface="Arial"/>
                <a:cs typeface="Arial"/>
              </a:rPr>
              <a:t>table</a:t>
            </a:r>
            <a:endParaRPr sz="2000" dirty="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8072119" cy="813042"/>
          </a:xfrm>
          <a:prstGeom prst="rect">
            <a:avLst/>
          </a:prstGeom>
        </p:spPr>
        <p:txBody>
          <a:bodyPr vert="horz" wrap="square" lIns="0" tIns="256539" rIns="0" bIns="0" rtlCol="0">
            <a:spAutoFit/>
          </a:bodyPr>
          <a:lstStyle/>
          <a:p>
            <a:pPr marL="12700">
              <a:lnSpc>
                <a:spcPct val="100000"/>
              </a:lnSpc>
            </a:pPr>
            <a:r>
              <a:rPr sz="3600" spc="-85" dirty="0"/>
              <a:t>Joins</a:t>
            </a:r>
            <a:endParaRPr sz="3600" dirty="0"/>
          </a:p>
        </p:txBody>
      </p:sp>
      <p:pic>
        <p:nvPicPr>
          <p:cNvPr id="4" name="Picture 3"/>
          <p:cNvPicPr>
            <a:picLocks noChangeAspect="1"/>
          </p:cNvPicPr>
          <p:nvPr/>
        </p:nvPicPr>
        <p:blipFill>
          <a:blip r:embed="rId3"/>
          <a:stretch>
            <a:fillRect/>
          </a:stretch>
        </p:blipFill>
        <p:spPr>
          <a:xfrm>
            <a:off x="711199" y="1981200"/>
            <a:ext cx="7721600" cy="2311400"/>
          </a:xfrm>
          <a:prstGeom prst="rect">
            <a:avLst/>
          </a:prstGeom>
        </p:spPr>
      </p:pic>
    </p:spTree>
    <p:extLst>
      <p:ext uri="{BB962C8B-B14F-4D97-AF65-F5344CB8AC3E}">
        <p14:creationId xmlns:p14="http://schemas.microsoft.com/office/powerpoint/2010/main" val="450895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8072119" cy="813042"/>
          </a:xfrm>
          <a:prstGeom prst="rect">
            <a:avLst/>
          </a:prstGeom>
        </p:spPr>
        <p:txBody>
          <a:bodyPr vert="horz" wrap="square" lIns="0" tIns="256539" rIns="0" bIns="0" rtlCol="0">
            <a:spAutoFit/>
          </a:bodyPr>
          <a:lstStyle/>
          <a:p>
            <a:pPr marL="12700">
              <a:lnSpc>
                <a:spcPct val="100000"/>
              </a:lnSpc>
            </a:pPr>
            <a:r>
              <a:rPr lang="en-US" altLang="zh-CN" sz="3600" spc="-85" dirty="0"/>
              <a:t>Natural</a:t>
            </a:r>
            <a:r>
              <a:rPr lang="zh-CN" altLang="en-US" sz="3600" spc="-85" dirty="0"/>
              <a:t> </a:t>
            </a:r>
            <a:r>
              <a:rPr sz="3600" spc="-85" dirty="0"/>
              <a:t>Join</a:t>
            </a:r>
            <a:endParaRPr sz="3600" dirty="0"/>
          </a:p>
        </p:txBody>
      </p:sp>
      <p:pic>
        <p:nvPicPr>
          <p:cNvPr id="3" name="Picture 2"/>
          <p:cNvPicPr>
            <a:picLocks noChangeAspect="1"/>
          </p:cNvPicPr>
          <p:nvPr/>
        </p:nvPicPr>
        <p:blipFill>
          <a:blip r:embed="rId3"/>
          <a:stretch>
            <a:fillRect/>
          </a:stretch>
        </p:blipFill>
        <p:spPr>
          <a:xfrm>
            <a:off x="717549" y="1447800"/>
            <a:ext cx="7708900" cy="5105400"/>
          </a:xfrm>
          <a:prstGeom prst="rect">
            <a:avLst/>
          </a:prstGeom>
        </p:spPr>
      </p:pic>
    </p:spTree>
    <p:extLst>
      <p:ext uri="{BB962C8B-B14F-4D97-AF65-F5344CB8AC3E}">
        <p14:creationId xmlns:p14="http://schemas.microsoft.com/office/powerpoint/2010/main" val="1088420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8072119" cy="813042"/>
          </a:xfrm>
          <a:prstGeom prst="rect">
            <a:avLst/>
          </a:prstGeom>
        </p:spPr>
        <p:txBody>
          <a:bodyPr vert="horz" wrap="square" lIns="0" tIns="256539" rIns="0" bIns="0" rtlCol="0">
            <a:spAutoFit/>
          </a:bodyPr>
          <a:lstStyle/>
          <a:p>
            <a:pPr marL="12700">
              <a:lnSpc>
                <a:spcPct val="100000"/>
              </a:lnSpc>
            </a:pPr>
            <a:r>
              <a:rPr lang="en-US" altLang="zh-CN" sz="3600" spc="-85" dirty="0"/>
              <a:t>Natural</a:t>
            </a:r>
            <a:r>
              <a:rPr lang="zh-CN" altLang="en-US" sz="3600" spc="-85" dirty="0"/>
              <a:t> </a:t>
            </a:r>
            <a:r>
              <a:rPr sz="3600" spc="-85" dirty="0"/>
              <a:t>Join</a:t>
            </a:r>
            <a:endParaRPr sz="3600" dirty="0"/>
          </a:p>
        </p:txBody>
      </p:sp>
      <p:pic>
        <p:nvPicPr>
          <p:cNvPr id="4" name="Picture 3"/>
          <p:cNvPicPr>
            <a:picLocks noChangeAspect="1"/>
          </p:cNvPicPr>
          <p:nvPr/>
        </p:nvPicPr>
        <p:blipFill>
          <a:blip r:embed="rId3"/>
          <a:stretch>
            <a:fillRect/>
          </a:stretch>
        </p:blipFill>
        <p:spPr>
          <a:xfrm>
            <a:off x="730250" y="2451100"/>
            <a:ext cx="7683500" cy="1955800"/>
          </a:xfrm>
          <a:prstGeom prst="rect">
            <a:avLst/>
          </a:prstGeom>
        </p:spPr>
      </p:pic>
    </p:spTree>
    <p:extLst>
      <p:ext uri="{BB962C8B-B14F-4D97-AF65-F5344CB8AC3E}">
        <p14:creationId xmlns:p14="http://schemas.microsoft.com/office/powerpoint/2010/main" val="601907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8072119" cy="813042"/>
          </a:xfrm>
          <a:prstGeom prst="rect">
            <a:avLst/>
          </a:prstGeom>
        </p:spPr>
        <p:txBody>
          <a:bodyPr vert="horz" wrap="square" lIns="0" tIns="256539" rIns="0" bIns="0" rtlCol="0">
            <a:spAutoFit/>
          </a:bodyPr>
          <a:lstStyle/>
          <a:p>
            <a:pPr marL="12700">
              <a:lnSpc>
                <a:spcPct val="100000"/>
              </a:lnSpc>
            </a:pPr>
            <a:r>
              <a:rPr lang="en-US" altLang="zh-CN" sz="3600" spc="-85" dirty="0"/>
              <a:t>Natural</a:t>
            </a:r>
            <a:r>
              <a:rPr lang="zh-CN" altLang="en-US" sz="3600" spc="-85" dirty="0"/>
              <a:t> </a:t>
            </a:r>
            <a:r>
              <a:rPr sz="3600" spc="-85" dirty="0"/>
              <a:t>Join</a:t>
            </a:r>
            <a:endParaRPr sz="3600" dirty="0"/>
          </a:p>
        </p:txBody>
      </p:sp>
      <p:pic>
        <p:nvPicPr>
          <p:cNvPr id="3" name="Picture 2"/>
          <p:cNvPicPr>
            <a:picLocks noChangeAspect="1"/>
          </p:cNvPicPr>
          <p:nvPr/>
        </p:nvPicPr>
        <p:blipFill>
          <a:blip r:embed="rId3"/>
          <a:stretch>
            <a:fillRect/>
          </a:stretch>
        </p:blipFill>
        <p:spPr>
          <a:xfrm>
            <a:off x="704850" y="2476500"/>
            <a:ext cx="7734300" cy="1905000"/>
          </a:xfrm>
          <a:prstGeom prst="rect">
            <a:avLst/>
          </a:prstGeom>
        </p:spPr>
      </p:pic>
    </p:spTree>
    <p:extLst>
      <p:ext uri="{BB962C8B-B14F-4D97-AF65-F5344CB8AC3E}">
        <p14:creationId xmlns:p14="http://schemas.microsoft.com/office/powerpoint/2010/main" val="1896993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8072119" cy="813042"/>
          </a:xfrm>
          <a:prstGeom prst="rect">
            <a:avLst/>
          </a:prstGeom>
        </p:spPr>
        <p:txBody>
          <a:bodyPr vert="horz" wrap="square" lIns="0" tIns="256539" rIns="0" bIns="0" rtlCol="0">
            <a:spAutoFit/>
          </a:bodyPr>
          <a:lstStyle/>
          <a:p>
            <a:pPr marL="12700">
              <a:lnSpc>
                <a:spcPct val="100000"/>
              </a:lnSpc>
            </a:pPr>
            <a:r>
              <a:rPr lang="en-US" altLang="zh-CN" sz="3600" spc="-85" dirty="0"/>
              <a:t>Left</a:t>
            </a:r>
            <a:r>
              <a:rPr lang="zh-CN" altLang="en-US" sz="3600" spc="-85" dirty="0"/>
              <a:t> </a:t>
            </a:r>
            <a:r>
              <a:rPr lang="en-US" altLang="zh-CN" sz="3600" spc="-85" dirty="0"/>
              <a:t>Outer</a:t>
            </a:r>
            <a:r>
              <a:rPr lang="zh-CN" altLang="en-US" sz="3600" spc="-85" dirty="0"/>
              <a:t> </a:t>
            </a:r>
            <a:r>
              <a:rPr lang="en-US" altLang="zh-CN" sz="3600" spc="-85" dirty="0"/>
              <a:t>Join</a:t>
            </a:r>
            <a:endParaRPr sz="3600" dirty="0"/>
          </a:p>
        </p:txBody>
      </p:sp>
      <p:pic>
        <p:nvPicPr>
          <p:cNvPr id="4" name="Picture 3"/>
          <p:cNvPicPr>
            <a:picLocks noChangeAspect="1"/>
          </p:cNvPicPr>
          <p:nvPr/>
        </p:nvPicPr>
        <p:blipFill>
          <a:blip r:embed="rId3"/>
          <a:stretch>
            <a:fillRect/>
          </a:stretch>
        </p:blipFill>
        <p:spPr>
          <a:xfrm>
            <a:off x="381000" y="2133600"/>
            <a:ext cx="7658100" cy="1955800"/>
          </a:xfrm>
          <a:prstGeom prst="rect">
            <a:avLst/>
          </a:prstGeom>
        </p:spPr>
      </p:pic>
    </p:spTree>
    <p:extLst>
      <p:ext uri="{BB962C8B-B14F-4D97-AF65-F5344CB8AC3E}">
        <p14:creationId xmlns:p14="http://schemas.microsoft.com/office/powerpoint/2010/main" val="1758084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8072119" cy="813042"/>
          </a:xfrm>
          <a:prstGeom prst="rect">
            <a:avLst/>
          </a:prstGeom>
        </p:spPr>
        <p:txBody>
          <a:bodyPr vert="horz" wrap="square" lIns="0" tIns="256539" rIns="0" bIns="0" rtlCol="0">
            <a:spAutoFit/>
          </a:bodyPr>
          <a:lstStyle/>
          <a:p>
            <a:pPr marL="12700">
              <a:lnSpc>
                <a:spcPct val="100000"/>
              </a:lnSpc>
            </a:pPr>
            <a:r>
              <a:rPr lang="en-US" altLang="zh-CN" sz="3600" spc="-85" dirty="0"/>
              <a:t>Right</a:t>
            </a:r>
            <a:r>
              <a:rPr lang="zh-CN" altLang="en-US" sz="3600" spc="-85" dirty="0"/>
              <a:t> </a:t>
            </a:r>
            <a:r>
              <a:rPr lang="en-US" altLang="zh-CN" sz="3600" spc="-85" dirty="0"/>
              <a:t>Outer</a:t>
            </a:r>
            <a:r>
              <a:rPr lang="zh-CN" altLang="en-US" sz="3600" spc="-85" dirty="0"/>
              <a:t> </a:t>
            </a:r>
            <a:r>
              <a:rPr lang="en-US" altLang="zh-CN" sz="3600" spc="-85" dirty="0"/>
              <a:t>Join</a:t>
            </a:r>
            <a:endParaRPr sz="3600" dirty="0"/>
          </a:p>
        </p:txBody>
      </p:sp>
      <p:pic>
        <p:nvPicPr>
          <p:cNvPr id="3" name="Picture 2"/>
          <p:cNvPicPr>
            <a:picLocks noChangeAspect="1"/>
          </p:cNvPicPr>
          <p:nvPr/>
        </p:nvPicPr>
        <p:blipFill>
          <a:blip r:embed="rId3"/>
          <a:stretch>
            <a:fillRect/>
          </a:stretch>
        </p:blipFill>
        <p:spPr>
          <a:xfrm>
            <a:off x="723900" y="2432050"/>
            <a:ext cx="7696200" cy="2368550"/>
          </a:xfrm>
          <a:prstGeom prst="rect">
            <a:avLst/>
          </a:prstGeom>
        </p:spPr>
      </p:pic>
    </p:spTree>
    <p:extLst>
      <p:ext uri="{BB962C8B-B14F-4D97-AF65-F5344CB8AC3E}">
        <p14:creationId xmlns:p14="http://schemas.microsoft.com/office/powerpoint/2010/main" val="195725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1BAA-8FFB-461B-92B5-7C9271904888}"/>
              </a:ext>
            </a:extLst>
          </p:cNvPr>
          <p:cNvSpPr>
            <a:spLocks noGrp="1"/>
          </p:cNvSpPr>
          <p:nvPr>
            <p:ph type="title"/>
          </p:nvPr>
        </p:nvSpPr>
        <p:spPr>
          <a:xfrm>
            <a:off x="535940" y="497840"/>
            <a:ext cx="8072119" cy="615553"/>
          </a:xfrm>
        </p:spPr>
        <p:txBody>
          <a:bodyPr/>
          <a:lstStyle/>
          <a:p>
            <a:r>
              <a:rPr lang="en-US" spc="-70" dirty="0"/>
              <a:t>The 1:M</a:t>
            </a:r>
            <a:r>
              <a:rPr lang="en-US" spc="-425" dirty="0"/>
              <a:t> </a:t>
            </a:r>
            <a:r>
              <a:rPr lang="en-US" spc="-105" dirty="0"/>
              <a:t>Relationship</a:t>
            </a:r>
            <a:endParaRPr lang="en-US" dirty="0"/>
          </a:p>
        </p:txBody>
      </p:sp>
      <p:sp>
        <p:nvSpPr>
          <p:cNvPr id="3" name="Text Placeholder 2">
            <a:extLst>
              <a:ext uri="{FF2B5EF4-FFF2-40B4-BE49-F238E27FC236}">
                <a16:creationId xmlns:a16="http://schemas.microsoft.com/office/drawing/2014/main" id="{7FC7FBC9-C2C2-4F8F-9E85-4B2B8D3DBAEF}"/>
              </a:ext>
            </a:extLst>
          </p:cNvPr>
          <p:cNvSpPr>
            <a:spLocks noGrp="1"/>
          </p:cNvSpPr>
          <p:nvPr>
            <p:ph type="body" idx="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41539A42-8AE4-44EE-8F27-5042B5607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4" y="1611878"/>
            <a:ext cx="7696200" cy="2636584"/>
          </a:xfrm>
          <a:prstGeom prst="rect">
            <a:avLst/>
          </a:prstGeom>
        </p:spPr>
      </p:pic>
    </p:spTree>
    <p:extLst>
      <p:ext uri="{BB962C8B-B14F-4D97-AF65-F5344CB8AC3E}">
        <p14:creationId xmlns:p14="http://schemas.microsoft.com/office/powerpoint/2010/main" val="160147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8072119" cy="813042"/>
          </a:xfrm>
          <a:prstGeom prst="rect">
            <a:avLst/>
          </a:prstGeom>
        </p:spPr>
        <p:txBody>
          <a:bodyPr vert="horz" wrap="square" lIns="0" tIns="256539" rIns="0" bIns="0" rtlCol="0">
            <a:spAutoFit/>
          </a:bodyPr>
          <a:lstStyle/>
          <a:p>
            <a:pPr marL="12700">
              <a:lnSpc>
                <a:spcPct val="100000"/>
              </a:lnSpc>
            </a:pPr>
            <a:r>
              <a:rPr sz="3600" spc="-70" dirty="0"/>
              <a:t>The 1:</a:t>
            </a:r>
            <a:r>
              <a:rPr lang="en-US" sz="3600" spc="-70" dirty="0"/>
              <a:t>M</a:t>
            </a:r>
            <a:r>
              <a:rPr sz="3600" spc="-425" dirty="0"/>
              <a:t> </a:t>
            </a:r>
            <a:r>
              <a:rPr sz="3600" spc="-105" dirty="0"/>
              <a:t>Relationship</a:t>
            </a:r>
            <a:endParaRPr sz="3600" dirty="0"/>
          </a:p>
        </p:txBody>
      </p:sp>
      <p:pic>
        <p:nvPicPr>
          <p:cNvPr id="5" name="Picture 4"/>
          <p:cNvPicPr>
            <a:picLocks noChangeAspect="1"/>
          </p:cNvPicPr>
          <p:nvPr/>
        </p:nvPicPr>
        <p:blipFill>
          <a:blip r:embed="rId3"/>
          <a:stretch>
            <a:fillRect/>
          </a:stretch>
        </p:blipFill>
        <p:spPr>
          <a:xfrm>
            <a:off x="535940" y="1600200"/>
            <a:ext cx="7846060" cy="4038600"/>
          </a:xfrm>
          <a:prstGeom prst="rect">
            <a:avLst/>
          </a:prstGeom>
        </p:spPr>
      </p:pic>
      <p:sp>
        <p:nvSpPr>
          <p:cNvPr id="6" name="Rectangle 5"/>
          <p:cNvSpPr/>
          <p:nvPr/>
        </p:nvSpPr>
        <p:spPr>
          <a:xfrm>
            <a:off x="535940" y="5638800"/>
            <a:ext cx="7846060" cy="923330"/>
          </a:xfrm>
          <a:prstGeom prst="rect">
            <a:avLst/>
          </a:prstGeom>
        </p:spPr>
        <p:txBody>
          <a:bodyPr wrap="square">
            <a:spAutoFit/>
          </a:bodyPr>
          <a:lstStyle/>
          <a:p>
            <a:r>
              <a:rPr lang="en-US" dirty="0">
                <a:latin typeface="Arial" charset="0"/>
                <a:ea typeface="Arial" charset="0"/>
                <a:cs typeface="Arial" charset="0"/>
              </a:rPr>
              <a:t>The one-to-many (1:M) relationship is easily implemented in the relational model by putting the primary key of the “1” side in the table of the “many” side as a foreign key.</a:t>
            </a:r>
          </a:p>
        </p:txBody>
      </p:sp>
    </p:spTree>
    <p:extLst>
      <p:ext uri="{BB962C8B-B14F-4D97-AF65-F5344CB8AC3E}">
        <p14:creationId xmlns:p14="http://schemas.microsoft.com/office/powerpoint/2010/main" val="27168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6539" rIns="0" bIns="0" rtlCol="0">
            <a:spAutoFit/>
          </a:bodyPr>
          <a:lstStyle/>
          <a:p>
            <a:pPr marL="12700">
              <a:lnSpc>
                <a:spcPct val="100000"/>
              </a:lnSpc>
            </a:pPr>
            <a:r>
              <a:rPr sz="3600" spc="-70" dirty="0"/>
              <a:t>The 1:1</a:t>
            </a:r>
            <a:r>
              <a:rPr sz="3600" spc="-425" dirty="0"/>
              <a:t> </a:t>
            </a:r>
            <a:r>
              <a:rPr sz="3600" spc="-105" dirty="0"/>
              <a:t>Relationship</a:t>
            </a:r>
            <a:endParaRPr sz="3600" dirty="0"/>
          </a:p>
        </p:txBody>
      </p:sp>
      <p:sp>
        <p:nvSpPr>
          <p:cNvPr id="3" name="object 3"/>
          <p:cNvSpPr/>
          <p:nvPr/>
        </p:nvSpPr>
        <p:spPr>
          <a:xfrm>
            <a:off x="76200" y="2514600"/>
            <a:ext cx="8959850" cy="2038350"/>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535940" y="5181600"/>
            <a:ext cx="7846060" cy="369332"/>
          </a:xfrm>
          <a:prstGeom prst="rect">
            <a:avLst/>
          </a:prstGeom>
        </p:spPr>
        <p:txBody>
          <a:bodyPr wrap="square">
            <a:spAutoFit/>
          </a:bodyPr>
          <a:lstStyle/>
          <a:p>
            <a:pPr algn="ctr"/>
            <a:r>
              <a:rPr lang="en-US" altLang="zh-CN" dirty="0">
                <a:latin typeface="Arial" charset="0"/>
                <a:ea typeface="Arial" charset="0"/>
                <a:cs typeface="Arial" charset="0"/>
              </a:rPr>
              <a:t>Select</a:t>
            </a:r>
            <a:r>
              <a:rPr lang="zh-CN" altLang="en-US" dirty="0">
                <a:latin typeface="Arial" charset="0"/>
                <a:ea typeface="Arial" charset="0"/>
                <a:cs typeface="Arial" charset="0"/>
              </a:rPr>
              <a:t> </a:t>
            </a:r>
            <a:r>
              <a:rPr lang="en-US" altLang="zh-CN" dirty="0">
                <a:latin typeface="Arial" charset="0"/>
                <a:ea typeface="Arial" charset="0"/>
                <a:cs typeface="Arial" charset="0"/>
              </a:rPr>
              <a:t>the</a:t>
            </a:r>
            <a:r>
              <a:rPr lang="zh-CN" altLang="en-US" dirty="0">
                <a:latin typeface="Arial" charset="0"/>
                <a:ea typeface="Arial" charset="0"/>
                <a:cs typeface="Arial" charset="0"/>
              </a:rPr>
              <a:t> </a:t>
            </a:r>
            <a:r>
              <a:rPr lang="en-US" altLang="zh-CN" dirty="0">
                <a:latin typeface="Arial" charset="0"/>
                <a:ea typeface="Arial" charset="0"/>
                <a:cs typeface="Arial" charset="0"/>
              </a:rPr>
              <a:t>FK</a:t>
            </a:r>
            <a:r>
              <a:rPr lang="zh-CN" altLang="en-US" dirty="0">
                <a:latin typeface="Arial" charset="0"/>
                <a:ea typeface="Arial" charset="0"/>
                <a:cs typeface="Arial" charset="0"/>
              </a:rPr>
              <a:t> </a:t>
            </a:r>
            <a:r>
              <a:rPr lang="en-US" altLang="zh-CN" dirty="0">
                <a:latin typeface="Arial" charset="0"/>
                <a:ea typeface="Arial" charset="0"/>
                <a:cs typeface="Arial" charset="0"/>
              </a:rPr>
              <a:t>that</a:t>
            </a:r>
            <a:r>
              <a:rPr lang="zh-CN" altLang="en-US" dirty="0">
                <a:latin typeface="Arial" charset="0"/>
                <a:ea typeface="Arial" charset="0"/>
                <a:cs typeface="Arial" charset="0"/>
              </a:rPr>
              <a:t> </a:t>
            </a:r>
            <a:r>
              <a:rPr lang="en-US" altLang="zh-CN" dirty="0">
                <a:latin typeface="Arial" charset="0"/>
                <a:ea typeface="Arial" charset="0"/>
                <a:cs typeface="Arial" charset="0"/>
              </a:rPr>
              <a:t>causes</a:t>
            </a:r>
            <a:r>
              <a:rPr lang="zh-CN" altLang="en-US" dirty="0">
                <a:latin typeface="Arial" charset="0"/>
                <a:ea typeface="Arial" charset="0"/>
                <a:cs typeface="Arial" charset="0"/>
              </a:rPr>
              <a:t> </a:t>
            </a:r>
            <a:r>
              <a:rPr lang="en-US" altLang="zh-CN" dirty="0">
                <a:latin typeface="Arial" charset="0"/>
                <a:ea typeface="Arial" charset="0"/>
                <a:cs typeface="Arial" charset="0"/>
              </a:rPr>
              <a:t>fewest</a:t>
            </a:r>
            <a:r>
              <a:rPr lang="zh-CN" altLang="en-US" dirty="0">
                <a:latin typeface="Arial" charset="0"/>
                <a:ea typeface="Arial" charset="0"/>
                <a:cs typeface="Arial" charset="0"/>
              </a:rPr>
              <a:t> </a:t>
            </a:r>
            <a:r>
              <a:rPr lang="en-US" altLang="zh-CN" dirty="0">
                <a:latin typeface="Arial" charset="0"/>
                <a:ea typeface="Arial" charset="0"/>
                <a:cs typeface="Arial" charset="0"/>
              </a:rPr>
              <a:t>Null</a:t>
            </a:r>
            <a:endParaRPr lang="en-US" dirty="0">
              <a:latin typeface="Arial" charset="0"/>
              <a:ea typeface="Arial" charset="0"/>
              <a:cs typeface="Arial" charset="0"/>
            </a:endParaRPr>
          </a:p>
        </p:txBody>
      </p:sp>
    </p:spTree>
    <p:extLst>
      <p:ext uri="{BB962C8B-B14F-4D97-AF65-F5344CB8AC3E}">
        <p14:creationId xmlns:p14="http://schemas.microsoft.com/office/powerpoint/2010/main" val="998324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E75FABC-1EF5-498C-B4F8-C4929B184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57200"/>
            <a:ext cx="5677392" cy="6241321"/>
          </a:xfrm>
          <a:prstGeom prst="rect">
            <a:avLst/>
          </a:prstGeom>
        </p:spPr>
      </p:pic>
      <p:sp>
        <p:nvSpPr>
          <p:cNvPr id="5" name="Rectangle 4">
            <a:extLst>
              <a:ext uri="{FF2B5EF4-FFF2-40B4-BE49-F238E27FC236}">
                <a16:creationId xmlns:a16="http://schemas.microsoft.com/office/drawing/2014/main" id="{38092052-DEC9-4889-8381-114B140D6290}"/>
              </a:ext>
            </a:extLst>
          </p:cNvPr>
          <p:cNvSpPr/>
          <p:nvPr/>
        </p:nvSpPr>
        <p:spPr>
          <a:xfrm>
            <a:off x="7010400" y="4800600"/>
            <a:ext cx="1816779" cy="369332"/>
          </a:xfrm>
          <a:prstGeom prst="rect">
            <a:avLst/>
          </a:prstGeom>
        </p:spPr>
        <p:txBody>
          <a:bodyPr wrap="none">
            <a:spAutoFit/>
          </a:bodyPr>
          <a:lstStyle/>
          <a:p>
            <a:r>
              <a:rPr lang="en-US" spc="-70" dirty="0"/>
              <a:t>The 1:1</a:t>
            </a:r>
            <a:r>
              <a:rPr lang="en-US" spc="-425" dirty="0"/>
              <a:t> </a:t>
            </a:r>
            <a:r>
              <a:rPr lang="en-US" spc="-105" dirty="0"/>
              <a:t>Relationship</a:t>
            </a:r>
            <a:endParaRPr lang="en-US" dirty="0"/>
          </a:p>
        </p:txBody>
      </p:sp>
    </p:spTree>
    <p:extLst>
      <p:ext uri="{BB962C8B-B14F-4D97-AF65-F5344CB8AC3E}">
        <p14:creationId xmlns:p14="http://schemas.microsoft.com/office/powerpoint/2010/main" val="4181674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8303260" cy="1107996"/>
          </a:xfrm>
          <a:prstGeom prst="rect">
            <a:avLst/>
          </a:prstGeom>
        </p:spPr>
        <p:txBody>
          <a:bodyPr vert="horz" wrap="square" lIns="0" tIns="0" rIns="0" bIns="0" rtlCol="0">
            <a:spAutoFit/>
          </a:bodyPr>
          <a:lstStyle/>
          <a:p>
            <a:pPr marL="12700" marR="5080">
              <a:lnSpc>
                <a:spcPts val="4300"/>
              </a:lnSpc>
            </a:pPr>
            <a:r>
              <a:rPr lang="en-US" sz="3600" spc="-95" dirty="0"/>
              <a:t>Fig. 3.26: </a:t>
            </a:r>
            <a:r>
              <a:rPr sz="3600" spc="-95" dirty="0"/>
              <a:t>Changing </a:t>
            </a:r>
            <a:r>
              <a:rPr sz="3600" spc="-70" dirty="0"/>
              <a:t>the M:N </a:t>
            </a:r>
            <a:r>
              <a:rPr sz="3600" spc="-100" dirty="0"/>
              <a:t>Relationship</a:t>
            </a:r>
            <a:r>
              <a:rPr sz="3600" spc="-565" dirty="0"/>
              <a:t> </a:t>
            </a:r>
            <a:r>
              <a:rPr sz="3600" spc="-100" dirty="0"/>
              <a:t>to  </a:t>
            </a:r>
            <a:r>
              <a:rPr sz="3600" spc="-135" dirty="0"/>
              <a:t>Two </a:t>
            </a:r>
            <a:r>
              <a:rPr sz="3600" spc="-70" dirty="0"/>
              <a:t>1:M</a:t>
            </a:r>
            <a:r>
              <a:rPr sz="3600" spc="-335" dirty="0"/>
              <a:t> </a:t>
            </a:r>
            <a:r>
              <a:rPr sz="3600" spc="-95" dirty="0"/>
              <a:t>Relationships</a:t>
            </a:r>
            <a:r>
              <a:rPr lang="en-US" sz="3600" spc="-95" dirty="0"/>
              <a:t> </a:t>
            </a:r>
            <a:endParaRPr sz="3600" dirty="0"/>
          </a:p>
        </p:txBody>
      </p:sp>
      <p:sp>
        <p:nvSpPr>
          <p:cNvPr id="3" name="object 3"/>
          <p:cNvSpPr/>
          <p:nvPr/>
        </p:nvSpPr>
        <p:spPr>
          <a:xfrm>
            <a:off x="457200" y="2243137"/>
            <a:ext cx="8534400" cy="301466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86718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 y="457200"/>
            <a:ext cx="8826500" cy="6324600"/>
          </a:xfrm>
          <a:prstGeom prst="rect">
            <a:avLst/>
          </a:prstGeom>
        </p:spPr>
      </p:pic>
    </p:spTree>
    <p:extLst>
      <p:ext uri="{BB962C8B-B14F-4D97-AF65-F5344CB8AC3E}">
        <p14:creationId xmlns:p14="http://schemas.microsoft.com/office/powerpoint/2010/main" val="176338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FF78757-E415-4D41-804D-D1D0351AD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660"/>
            <a:ext cx="9144000" cy="6426679"/>
          </a:xfrm>
          <a:prstGeom prst="rect">
            <a:avLst/>
          </a:prstGeom>
        </p:spPr>
      </p:pic>
    </p:spTree>
    <p:extLst>
      <p:ext uri="{BB962C8B-B14F-4D97-AF65-F5344CB8AC3E}">
        <p14:creationId xmlns:p14="http://schemas.microsoft.com/office/powerpoint/2010/main" val="1390170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2384</TotalTime>
  <Words>1516</Words>
  <Application>Microsoft Office PowerPoint</Application>
  <PresentationFormat>On-screen Show (4:3)</PresentationFormat>
  <Paragraphs>112</Paragraphs>
  <Slides>29</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Office Theme</vt:lpstr>
      <vt:lpstr>PowerPoint Presentation</vt:lpstr>
      <vt:lpstr>Relationships within the Relational Database</vt:lpstr>
      <vt:lpstr>The 1:M Relationship</vt:lpstr>
      <vt:lpstr>The 1:M Relationship</vt:lpstr>
      <vt:lpstr>The 1:1 Relationship</vt:lpstr>
      <vt:lpstr>PowerPoint Presentation</vt:lpstr>
      <vt:lpstr>Fig. 3.26: Changing the M:N Relationship to  Two 1:M Relationships </vt:lpstr>
      <vt:lpstr>PowerPoint Presentation</vt:lpstr>
      <vt:lpstr>PowerPoint Presentation</vt:lpstr>
      <vt:lpstr>PowerPoint Presentation</vt:lpstr>
      <vt:lpstr>PowerPoint Presentation</vt:lpstr>
      <vt:lpstr>Data Redundancy</vt:lpstr>
      <vt:lpstr>Data Dictionary</vt:lpstr>
      <vt:lpstr>PowerPoint Presentation</vt:lpstr>
      <vt:lpstr>Relational Algebra</vt:lpstr>
      <vt:lpstr>Figure 3.4 - Select</vt:lpstr>
      <vt:lpstr>Figure 3.5 - Project</vt:lpstr>
      <vt:lpstr>Figure 3.6 - Union</vt:lpstr>
      <vt:lpstr>Figure 3.7 - Intersect</vt:lpstr>
      <vt:lpstr>Figure 3.8 - Difference</vt:lpstr>
      <vt:lpstr>Figure 3.9 - Product</vt:lpstr>
      <vt:lpstr>Figure 3.16 - Divide</vt:lpstr>
      <vt:lpstr>Types of Joins</vt:lpstr>
      <vt:lpstr>Joins</vt:lpstr>
      <vt:lpstr>Natural Join</vt:lpstr>
      <vt:lpstr>Natural Join</vt:lpstr>
      <vt:lpstr>Natural Join</vt:lpstr>
      <vt:lpstr>Left Outer Join</vt:lpstr>
      <vt:lpstr>Right Outer Join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Bader Albahlal</cp:lastModifiedBy>
  <cp:revision>115</cp:revision>
  <dcterms:created xsi:type="dcterms:W3CDTF">2016-01-20T02:01:42Z</dcterms:created>
  <dcterms:modified xsi:type="dcterms:W3CDTF">2020-11-16T15:24:06Z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2016-01-20T00:00:00Z</vt:filetime>
  </property>
</Properties>
</file>